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27"/>
  </p:notesMasterIdLst>
  <p:sldIdLst>
    <p:sldId id="624" r:id="rId2"/>
    <p:sldId id="738" r:id="rId3"/>
    <p:sldId id="741" r:id="rId4"/>
    <p:sldId id="744" r:id="rId5"/>
    <p:sldId id="751" r:id="rId6"/>
    <p:sldId id="753" r:id="rId7"/>
    <p:sldId id="755" r:id="rId8"/>
    <p:sldId id="752" r:id="rId9"/>
    <p:sldId id="756" r:id="rId10"/>
    <p:sldId id="695" r:id="rId11"/>
    <p:sldId id="694" r:id="rId12"/>
    <p:sldId id="757" r:id="rId13"/>
    <p:sldId id="758" r:id="rId14"/>
    <p:sldId id="759" r:id="rId15"/>
    <p:sldId id="659" r:id="rId16"/>
    <p:sldId id="6772" r:id="rId17"/>
    <p:sldId id="715" r:id="rId18"/>
    <p:sldId id="718" r:id="rId19"/>
    <p:sldId id="719" r:id="rId20"/>
    <p:sldId id="721" r:id="rId21"/>
    <p:sldId id="723" r:id="rId22"/>
    <p:sldId id="668" r:id="rId23"/>
    <p:sldId id="672" r:id="rId24"/>
    <p:sldId id="652" r:id="rId25"/>
    <p:sldId id="677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ECB7"/>
    <a:srgbClr val="FF9191"/>
    <a:srgbClr val="8AA0D7"/>
    <a:srgbClr val="4472C4"/>
    <a:srgbClr val="FFD86E"/>
    <a:srgbClr val="5B9BD5"/>
    <a:srgbClr val="FFC000"/>
    <a:srgbClr val="FF756E"/>
    <a:srgbClr val="FF5050"/>
    <a:srgbClr val="E41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21" autoAdjust="0"/>
    <p:restoredTop sz="59878" autoAdjust="0"/>
  </p:normalViewPr>
  <p:slideViewPr>
    <p:cSldViewPr snapToGrid="0">
      <p:cViewPr>
        <p:scale>
          <a:sx n="50" d="100"/>
          <a:sy n="50" d="100"/>
        </p:scale>
        <p:origin x="81" y="-339"/>
      </p:cViewPr>
      <p:guideLst>
        <p:guide orient="horz" pos="222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DA8D3-A194-42C8-ABBE-68A53BD19C13}" type="datetimeFigureOut">
              <a:rPr lang="zh-CN" altLang="en-US" smtClean="0"/>
              <a:t>2022/10/18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275FD-9F56-410C-B975-A1D291483A57}" type="slidenum">
              <a:rPr lang="zh-CN" altLang="en-US" smtClean="0"/>
              <a:t>‹#›</a:t>
            </a:fld>
            <a:endParaRPr lang="zh-CN" altLang="en-US"/>
          </a:p>
        </p:txBody>
      </p:sp>
    </p:spTree>
    <p:extLst>
      <p:ext uri="{BB962C8B-B14F-4D97-AF65-F5344CB8AC3E}">
        <p14:creationId xmlns:p14="http://schemas.microsoft.com/office/powerpoint/2010/main" val="37089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Hi, every one. My name is Mingwei Liu. Currently, I conduct my post doctoral research in Fudan University</a:t>
            </a:r>
            <a:r>
              <a:rPr lang="en-US" altLang="zh-CN" baseline="0" dirty="0"/>
              <a:t>. Today, I are glad to present our work: “</a:t>
            </a:r>
            <a:r>
              <a:rPr lang="en-US" altLang="zh-CN" sz="1200" b="1" dirty="0">
                <a:latin typeface="Times New Roman" panose="02020603050405020304" pitchFamily="18" charset="0"/>
                <a:cs typeface="Times New Roman" panose="02020603050405020304" pitchFamily="18" charset="0"/>
              </a:rPr>
              <a:t>API Method Recommendation via Explicit Matching of Functionality Verb Phrases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a:t>
            </a:fld>
            <a:endParaRPr lang="zh-CN" altLang="en-US"/>
          </a:p>
        </p:txBody>
      </p:sp>
    </p:spTree>
    <p:extLst>
      <p:ext uri="{BB962C8B-B14F-4D97-AF65-F5344CB8AC3E}">
        <p14:creationId xmlns:p14="http://schemas.microsoft.com/office/powerpoint/2010/main" val="29109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To understand what functionality verbs, phrase patterns, and functionality categories are present in API functionality sentences, We conducted an empirical study. Specifically, we focus on answering the following research questions. We focus on JDK and Android APIs based on their reference documentation.</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10</a:t>
            </a:fld>
            <a:endParaRPr lang="zh-CN" altLang="en-US"/>
          </a:p>
        </p:txBody>
      </p:sp>
    </p:spTree>
    <p:extLst>
      <p:ext uri="{BB962C8B-B14F-4D97-AF65-F5344CB8AC3E}">
        <p14:creationId xmlns:p14="http://schemas.microsoft.com/office/powerpoint/2010/main" val="327540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“Return” is by far the most used verb, followed by “set” and “get”. These are not surprising, based on our experience with the code and documentation. An interesting observation is that these top 30 verbs are not domain specific, which implies that we expect them to occur in other libraries, from different domains ,as well. </a:t>
            </a:r>
            <a:r>
              <a:rPr lang="en-US" altLang="zh-CN" dirty="0" err="1"/>
              <a:t>Weinspectedalltheverbs</a:t>
            </a:r>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11</a:t>
            </a:fld>
            <a:endParaRPr lang="zh-CN" altLang="en-US"/>
          </a:p>
        </p:txBody>
      </p:sp>
    </p:spTree>
    <p:extLst>
      <p:ext uri="{BB962C8B-B14F-4D97-AF65-F5344CB8AC3E}">
        <p14:creationId xmlns:p14="http://schemas.microsoft.com/office/powerpoint/2010/main" val="3055364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有限的功能类别可以。覆盖大部分的功能描述。找一找</a:t>
            </a:r>
            <a:r>
              <a:rPr lang="en-US" altLang="zh-CN" dirty="0"/>
              <a:t>introduction</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12</a:t>
            </a:fld>
            <a:endParaRPr lang="zh-CN" altLang="en-US"/>
          </a:p>
        </p:txBody>
      </p:sp>
    </p:spTree>
    <p:extLst>
      <p:ext uri="{BB962C8B-B14F-4D97-AF65-F5344CB8AC3E}">
        <p14:creationId xmlns:p14="http://schemas.microsoft.com/office/powerpoint/2010/main" val="38979230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有限的功能类别可以。覆盖大部分的功能描述。找一找</a:t>
            </a:r>
            <a:r>
              <a:rPr lang="en-US" altLang="zh-CN" dirty="0"/>
              <a:t>introduction</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13</a:t>
            </a:fld>
            <a:endParaRPr lang="zh-CN" altLang="en-US"/>
          </a:p>
        </p:txBody>
      </p:sp>
    </p:spTree>
    <p:extLst>
      <p:ext uri="{BB962C8B-B14F-4D97-AF65-F5344CB8AC3E}">
        <p14:creationId xmlns:p14="http://schemas.microsoft.com/office/powerpoint/2010/main" val="2747617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As a result, we found that </a:t>
            </a:r>
            <a:r>
              <a:rPr lang="en-US" altLang="zh-CN" sz="1200" dirty="0"/>
              <a:t>Most of the JDK and Android API functionality sentences can be classified into a limited set of 87 functionality categories with 1-5 phrase patterns used for each functionality category. </a:t>
            </a:r>
            <a:r>
              <a:rPr lang="en-US" altLang="zh-CN" dirty="0"/>
              <a:t>More details could be found in our paper. </a:t>
            </a:r>
            <a:endParaRPr lang="en-US" altLang="zh-CN" sz="1200" dirty="0"/>
          </a:p>
          <a:p>
            <a:endParaRPr lang="en-US" altLang="zh-CN"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14</a:t>
            </a:fld>
            <a:endParaRPr lang="zh-CN" altLang="en-US"/>
          </a:p>
        </p:txBody>
      </p:sp>
    </p:spTree>
    <p:extLst>
      <p:ext uri="{BB962C8B-B14F-4D97-AF65-F5344CB8AC3E}">
        <p14:creationId xmlns:p14="http://schemas.microsoft.com/office/powerpoint/2010/main" val="854207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Based on the empirical study results, we propose an approach </a:t>
            </a:r>
            <a:r>
              <a:rPr lang="en-US" altLang="zh-CN" dirty="0" err="1"/>
              <a:t>PreMA</a:t>
            </a:r>
            <a:r>
              <a:rPr lang="en-US" altLang="zh-CN" dirty="0"/>
              <a:t> for matching of API functionality descriptions to recommend API method. This slide shows the overview of our approach,  Given functionality sentences from API reference documentation, the approach parses the sentences by analyzing their </a:t>
            </a:r>
            <a:r>
              <a:rPr lang="en-US" altLang="zh-CN" dirty="0" err="1"/>
              <a:t>functionality_categories</a:t>
            </a:r>
            <a:r>
              <a:rPr lang="en-US" altLang="zh-CN" dirty="0"/>
              <a:t> and </a:t>
            </a:r>
            <a:r>
              <a:rPr lang="en-US" altLang="zh-CN" dirty="0" err="1"/>
              <a:t>phrase_patterns</a:t>
            </a:r>
            <a:r>
              <a:rPr lang="en-US" altLang="zh-CN" dirty="0"/>
              <a:t>. The parsed </a:t>
            </a:r>
            <a:r>
              <a:rPr lang="en-US" altLang="zh-CN" dirty="0" err="1"/>
              <a:t>functionality_sentences</a:t>
            </a:r>
            <a:r>
              <a:rPr lang="en-US" altLang="zh-CN" dirty="0"/>
              <a:t> are then stored for further analysis. When used for API searching, </a:t>
            </a:r>
            <a:r>
              <a:rPr lang="en-US" altLang="zh-CN" dirty="0" err="1"/>
              <a:t>PreMA</a:t>
            </a:r>
            <a:r>
              <a:rPr lang="en-US" altLang="zh-CN" dirty="0"/>
              <a:t> parses the API query issued by the developer in a similar way. It then matches the parsed API query with the parsed </a:t>
            </a:r>
            <a:r>
              <a:rPr lang="en-US" altLang="zh-CN" dirty="0" err="1"/>
              <a:t>functionality_sentences</a:t>
            </a:r>
            <a:r>
              <a:rPr lang="en-US" altLang="zh-CN" dirty="0"/>
              <a:t> by aligning them based on </a:t>
            </a:r>
            <a:r>
              <a:rPr lang="en-US" altLang="zh-CN" dirty="0" err="1"/>
              <a:t>functionality_categories</a:t>
            </a:r>
            <a:r>
              <a:rPr lang="en-US" altLang="zh-CN" dirty="0"/>
              <a:t> and </a:t>
            </a:r>
            <a:r>
              <a:rPr lang="en-US" altLang="zh-CN" dirty="0" err="1"/>
              <a:t>phrase_patterns</a:t>
            </a:r>
            <a:r>
              <a:rPr lang="en-US" altLang="zh-CN" dirty="0"/>
              <a:t>. The API matching results include completely or partially matched APIs and their </a:t>
            </a:r>
            <a:r>
              <a:rPr lang="en-US" altLang="zh-CN" dirty="0" err="1"/>
              <a:t>functionality_sentences</a:t>
            </a:r>
            <a:r>
              <a:rPr lang="en-US" altLang="zh-CN" dirty="0"/>
              <a:t>, together with explanations of the matching.</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15</a:t>
            </a:fld>
            <a:endParaRPr lang="zh-CN" altLang="en-US"/>
          </a:p>
        </p:txBody>
      </p:sp>
    </p:spTree>
    <p:extLst>
      <p:ext uri="{BB962C8B-B14F-4D97-AF65-F5344CB8AC3E}">
        <p14:creationId xmlns:p14="http://schemas.microsoft.com/office/powerpoint/2010/main" val="24397692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step is the functionality category classification, for a functionality sentence or a user query, we use BERT-based classifier to classify it into one of the 87 functionality categories or the category unknown. The training data are from our empirical study and additional annotation.</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16</a:t>
            </a:fld>
            <a:endParaRPr lang="zh-CN" altLang="en-US"/>
          </a:p>
        </p:txBody>
      </p:sp>
    </p:spTree>
    <p:extLst>
      <p:ext uri="{BB962C8B-B14F-4D97-AF65-F5344CB8AC3E}">
        <p14:creationId xmlns:p14="http://schemas.microsoft.com/office/powerpoint/2010/main" val="15735571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phrase pattern analysis, the input is the sentence and its functionality category. First we conduct the POS tagging and </a:t>
            </a:r>
            <a:r>
              <a:rPr lang="en-US" altLang="zh-CN" sz="1200" b="1" dirty="0">
                <a:latin typeface="Times New Roman" panose="02020603050405020304" pitchFamily="18" charset="0"/>
                <a:cs typeface="Times New Roman" panose="02020603050405020304" pitchFamily="18" charset="0"/>
              </a:rPr>
              <a:t>dependency parsing by NLP tool Spacy , then we traverse dependency tree in preorder and identify functionality verb in the sentence by matching the verb traversed with candidate functionality verbs of corresponding category  in order. As shown in the </a:t>
            </a:r>
            <a:r>
              <a:rPr lang="en-US" altLang="zh-CN" sz="1200" b="1" dirty="0" err="1">
                <a:latin typeface="Times New Roman" panose="02020603050405020304" pitchFamily="18" charset="0"/>
                <a:cs typeface="Times New Roman" panose="02020603050405020304" pitchFamily="18" charset="0"/>
              </a:rPr>
              <a:t>slide,the</a:t>
            </a:r>
            <a:r>
              <a:rPr lang="en-US" altLang="zh-CN" sz="1200" b="1" dirty="0">
                <a:latin typeface="Times New Roman" panose="02020603050405020304" pitchFamily="18" charset="0"/>
                <a:cs typeface="Times New Roman" panose="02020603050405020304" pitchFamily="18" charset="0"/>
              </a:rPr>
              <a:t> sentence has two verbs such as use and get. We identify get as the functionality verb based on the functionality category get.</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17</a:t>
            </a:fld>
            <a:endParaRPr lang="zh-CN" altLang="en-US"/>
          </a:p>
        </p:txBody>
      </p:sp>
    </p:spTree>
    <p:extLst>
      <p:ext uri="{BB962C8B-B14F-4D97-AF65-F5344CB8AC3E}">
        <p14:creationId xmlns:p14="http://schemas.microsoft.com/office/powerpoint/2010/main" val="893300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that, we </a:t>
            </a:r>
            <a:r>
              <a:rPr lang="en-US" altLang="zh-CN" dirty="0" err="1"/>
              <a:t>identy</a:t>
            </a:r>
            <a:r>
              <a:rPr lang="en-US" altLang="zh-CN" dirty="0"/>
              <a:t> the core clause in the sentence, which is the subtree of functionality </a:t>
            </a:r>
            <a:r>
              <a:rPr lang="en-US" altLang="zh-CN" dirty="0" err="1"/>
              <a:t>verb.The</a:t>
            </a:r>
            <a:r>
              <a:rPr lang="en-US" altLang="zh-CN" dirty="0"/>
              <a:t> Then we extract the syntactic pattern of the core clause, For V NP for NP is the syntactic pattern of the get the default sensor for a given type. We further obtain all phrase pattern of the functionality category as candidates and find the phrase pattern closest to the synaptic pattern among all </a:t>
            </a:r>
            <a:r>
              <a:rPr lang="en-US" altLang="zh-CN" dirty="0" err="1"/>
              <a:t>candiates</a:t>
            </a:r>
            <a:r>
              <a:rPr lang="en-US" altLang="zh-CN" dirty="0"/>
              <a:t> as the phrase pattern of the sentence.</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18</a:t>
            </a:fld>
            <a:endParaRPr lang="zh-CN" altLang="en-US"/>
          </a:p>
        </p:txBody>
      </p:sp>
    </p:spTree>
    <p:extLst>
      <p:ext uri="{BB962C8B-B14F-4D97-AF65-F5344CB8AC3E}">
        <p14:creationId xmlns:p14="http://schemas.microsoft.com/office/powerpoint/2010/main" val="1617372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sentence alignment and API matching, we match the parsed API query Q and functionality sentence FS to return ranked API list with explanations. The explanation describe how each API match with the user on </a:t>
            </a:r>
            <a:r>
              <a:rPr lang="en-US" altLang="zh-CN" dirty="0" err="1"/>
              <a:t>functionaliy</a:t>
            </a:r>
            <a:r>
              <a:rPr lang="en-US" altLang="zh-CN" dirty="0"/>
              <a:t> category and phrase pattern.</a:t>
            </a:r>
          </a:p>
          <a:p>
            <a:r>
              <a:rPr lang="en-US" altLang="zh-CN" dirty="0"/>
              <a:t>This part includes three steps., matching score calculation, API method ranking and explanation generation. </a:t>
            </a:r>
          </a:p>
          <a:p>
            <a:r>
              <a:rPr lang="en-US" altLang="zh-CN" dirty="0"/>
              <a:t>Match score calculation between user query and functionality description is the most important steps.</a:t>
            </a:r>
          </a:p>
          <a:p>
            <a:r>
              <a:rPr lang="en-US" altLang="zh-CN" dirty="0"/>
              <a:t>First it considers the </a:t>
            </a:r>
            <a:r>
              <a:rPr lang="en-US" altLang="zh-CN" dirty="0" err="1"/>
              <a:t>simlilary</a:t>
            </a:r>
            <a:r>
              <a:rPr lang="en-US" altLang="zh-CN" dirty="0"/>
              <a:t> between their functionality category.</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19</a:t>
            </a:fld>
            <a:endParaRPr lang="zh-CN" altLang="en-US"/>
          </a:p>
        </p:txBody>
      </p:sp>
    </p:spTree>
    <p:extLst>
      <p:ext uri="{BB962C8B-B14F-4D97-AF65-F5344CB8AC3E}">
        <p14:creationId xmlns:p14="http://schemas.microsoft.com/office/powerpoint/2010/main" val="1423975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Developers often need to find some APIs with specific functionalities. In this situation, they often rely on documentation based API retrieval approaches, For example, developers need to find an API with the user query “how do I convert a String to int”, which is the blue one. The green one the  corresponding API from JDK with functionality description from API documentation. As we can see, there are some gaps between the user query and the functionality description. They use different verbs to describe the functionalities and different terms to describe the concepts involved. </a:t>
            </a:r>
            <a:r>
              <a:rPr lang="en-US" altLang="zh-CN" sz="1200" b="1" dirty="0">
                <a:latin typeface="Times New Roman" panose="02020603050405020304" pitchFamily="18" charset="0"/>
                <a:cs typeface="Times New Roman" panose="02020603050405020304" pitchFamily="18" charset="0"/>
              </a:rPr>
              <a:t>Due to the lexical gap, documentation based API retrieval using lexical similarity often produces poor results.  </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a:t>
            </a:fld>
            <a:endParaRPr lang="zh-CN" altLang="en-US"/>
          </a:p>
        </p:txBody>
      </p:sp>
    </p:spTree>
    <p:extLst>
      <p:ext uri="{BB962C8B-B14F-4D97-AF65-F5344CB8AC3E}">
        <p14:creationId xmlns:p14="http://schemas.microsoft.com/office/powerpoint/2010/main" val="6557033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Then it considers the semantic role similarity by entity alignment, entity linking and entity matching.</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20</a:t>
            </a:fld>
            <a:endParaRPr lang="zh-CN" altLang="en-US"/>
          </a:p>
        </p:txBody>
      </p:sp>
    </p:spTree>
    <p:extLst>
      <p:ext uri="{BB962C8B-B14F-4D97-AF65-F5344CB8AC3E}">
        <p14:creationId xmlns:p14="http://schemas.microsoft.com/office/powerpoint/2010/main" val="1891332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also consider the text </a:t>
            </a:r>
            <a:r>
              <a:rPr lang="en-US" altLang="zh-CN" dirty="0" err="1"/>
              <a:t>similary</a:t>
            </a:r>
            <a:r>
              <a:rPr lang="en-US" altLang="zh-CN" dirty="0"/>
              <a:t> between them.</a:t>
            </a:r>
          </a:p>
          <a:p>
            <a:r>
              <a:rPr lang="en-US" altLang="zh-CN" dirty="0"/>
              <a:t>In this way, we find API based on the explicitly matching on the functionality description, not just simple text similarity,</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21</a:t>
            </a:fld>
            <a:endParaRPr lang="zh-CN" altLang="en-US"/>
          </a:p>
        </p:txBody>
      </p:sp>
    </p:spTree>
    <p:extLst>
      <p:ext uri="{BB962C8B-B14F-4D97-AF65-F5344CB8AC3E}">
        <p14:creationId xmlns:p14="http://schemas.microsoft.com/office/powerpoint/2010/main" val="3445001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We evaluate our approach with several experiments. First, we evaluate the accuracy of functionality sentence parsing on some human annotated dataset. The results show that </a:t>
            </a:r>
            <a:r>
              <a:rPr lang="en-US" altLang="zh-CN" dirty="0" err="1"/>
              <a:t>preMa</a:t>
            </a:r>
            <a:r>
              <a:rPr lang="en-US" altLang="zh-CN" dirty="0"/>
              <a:t> </a:t>
            </a:r>
            <a:r>
              <a:rPr lang="en-US" altLang="zh-CN" sz="1200" b="1" dirty="0" err="1">
                <a:solidFill>
                  <a:schemeClr val="bg1"/>
                </a:solidFill>
                <a:latin typeface="Times New Roman" panose="02020603050405020304" pitchFamily="18" charset="0"/>
                <a:cs typeface="Times New Roman" panose="02020603050405020304" pitchFamily="18" charset="0"/>
              </a:rPr>
              <a:t>PreMA</a:t>
            </a:r>
            <a:r>
              <a:rPr lang="en-US" altLang="zh-CN" sz="1200" b="1" dirty="0">
                <a:solidFill>
                  <a:schemeClr val="bg1"/>
                </a:solidFill>
                <a:latin typeface="Times New Roman" panose="02020603050405020304" pitchFamily="18" charset="0"/>
                <a:cs typeface="Times New Roman" panose="02020603050405020304" pitchFamily="18" charset="0"/>
              </a:rPr>
              <a:t> </a:t>
            </a:r>
            <a:r>
              <a:rPr lang="en-US" altLang="zh-CN" sz="1100" b="1" dirty="0">
                <a:solidFill>
                  <a:schemeClr val="bg1"/>
                </a:solidFill>
                <a:latin typeface="Times New Roman" panose="02020603050405020304" pitchFamily="18" charset="0"/>
                <a:cs typeface="Times New Roman" panose="02020603050405020304" pitchFamily="18" charset="0"/>
              </a:rPr>
              <a:t>achieves</a:t>
            </a:r>
            <a:r>
              <a:rPr lang="en-US" altLang="zh-CN" sz="1200" b="1" dirty="0">
                <a:solidFill>
                  <a:schemeClr val="bg1"/>
                </a:solidFill>
                <a:latin typeface="Times New Roman" panose="02020603050405020304" pitchFamily="18" charset="0"/>
                <a:cs typeface="Times New Roman" panose="02020603050405020304" pitchFamily="18" charset="0"/>
              </a:rPr>
              <a:t> high accuracy on functionality sentence parsing. Further, our </a:t>
            </a:r>
            <a:r>
              <a:rPr lang="en-US" altLang="zh-CN" sz="1200" b="1" dirty="0" err="1">
                <a:solidFill>
                  <a:schemeClr val="bg1"/>
                </a:solidFill>
                <a:latin typeface="Times New Roman" panose="02020603050405020304" pitchFamily="18" charset="0"/>
                <a:cs typeface="Times New Roman" panose="02020603050405020304" pitchFamily="18" charset="0"/>
              </a:rPr>
              <a:t>functionality_category</a:t>
            </a:r>
            <a:r>
              <a:rPr lang="en-US" altLang="zh-CN" sz="1200" b="1" dirty="0">
                <a:solidFill>
                  <a:schemeClr val="bg1"/>
                </a:solidFill>
                <a:latin typeface="Times New Roman" panose="02020603050405020304" pitchFamily="18" charset="0"/>
                <a:cs typeface="Times New Roman" panose="02020603050405020304" pitchFamily="18" charset="0"/>
              </a:rPr>
              <a:t> classifier and the phrase pattern analyzer trained on JDK and Android reference documentation also work well for other libraries.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22</a:t>
            </a:fld>
            <a:endParaRPr lang="zh-CN" altLang="en-US"/>
          </a:p>
        </p:txBody>
      </p:sp>
    </p:spTree>
    <p:extLst>
      <p:ext uri="{BB962C8B-B14F-4D97-AF65-F5344CB8AC3E}">
        <p14:creationId xmlns:p14="http://schemas.microsoft.com/office/powerpoint/2010/main" val="3736230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ea typeface="Microsoft YaHei UI" panose="020B0503020204020204" pitchFamily="34" charset="-122"/>
                <a:cs typeface="Times New Roman" panose="02020603050405020304" pitchFamily="18" charset="0"/>
              </a:rPr>
              <a:t>Ask participants to complete 30 API retrieval task with </a:t>
            </a:r>
            <a:r>
              <a:rPr lang="en-US" altLang="zh-CN" sz="1200" b="1" dirty="0" err="1">
                <a:latin typeface="Times New Roman" panose="02020603050405020304" pitchFamily="18" charset="0"/>
                <a:ea typeface="Microsoft YaHei UI" panose="020B0503020204020204" pitchFamily="34" charset="-122"/>
                <a:cs typeface="Times New Roman" panose="02020603050405020304" pitchFamily="18" charset="0"/>
              </a:rPr>
              <a:t>PreMA</a:t>
            </a:r>
            <a:r>
              <a:rPr lang="en-US" altLang="zh-CN" sz="1200" b="1" dirty="0">
                <a:latin typeface="Times New Roman" panose="02020603050405020304" pitchFamily="18" charset="0"/>
                <a:ea typeface="Microsoft YaHei UI" panose="020B0503020204020204" pitchFamily="34" charset="-122"/>
                <a:cs typeface="Times New Roman" panose="02020603050405020304" pitchFamily="18" charset="0"/>
              </a:rPr>
              <a:t> or a baseline based on Word2vec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FF0000"/>
                </a:solidFill>
                <a:latin typeface="Times New Roman" panose="02020603050405020304" pitchFamily="18" charset="0"/>
                <a:cs typeface="Times New Roman" panose="02020603050405020304" pitchFamily="18" charset="0"/>
              </a:rPr>
              <a:t>Participants using </a:t>
            </a:r>
            <a:r>
              <a:rPr lang="en-US" altLang="zh-CN" sz="1200" b="1" dirty="0" err="1">
                <a:solidFill>
                  <a:srgbClr val="FF0000"/>
                </a:solidFill>
                <a:latin typeface="Times New Roman" panose="02020603050405020304" pitchFamily="18" charset="0"/>
                <a:cs typeface="Times New Roman" panose="02020603050405020304" pitchFamily="18" charset="0"/>
              </a:rPr>
              <a:t>PreMA</a:t>
            </a:r>
            <a:r>
              <a:rPr lang="en-US" altLang="zh-CN" sz="1200" b="1" dirty="0">
                <a:solidFill>
                  <a:srgbClr val="FF0000"/>
                </a:solidFill>
                <a:latin typeface="Times New Roman" panose="02020603050405020304" pitchFamily="18" charset="0"/>
                <a:cs typeface="Times New Roman" panose="02020603050405020304" pitchFamily="18" charset="0"/>
              </a:rPr>
              <a:t> completed the tasks more accurately, required fewer retries, and used less time than those using the baseline tool.</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23</a:t>
            </a:fld>
            <a:endParaRPr lang="zh-CN" altLang="en-US"/>
          </a:p>
        </p:txBody>
      </p:sp>
    </p:spTree>
    <p:extLst>
      <p:ext uri="{BB962C8B-B14F-4D97-AF65-F5344CB8AC3E}">
        <p14:creationId xmlns:p14="http://schemas.microsoft.com/office/powerpoint/2010/main" val="1947811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spcBef>
                <a:spcPts val="3600"/>
              </a:spcBef>
              <a:buFont typeface="Arial" panose="020B0604020202020204" pitchFamily="34" charset="0"/>
              <a:buNone/>
            </a:pPr>
            <a:r>
              <a:rPr lang="en-US" altLang="zh-CN" sz="1200" dirty="0">
                <a:latin typeface="Kaiti SC" charset="-122"/>
                <a:ea typeface="Kaiti SC" charset="-122"/>
              </a:rPr>
              <a:t>1.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extractive, we extract</a:t>
            </a:r>
            <a:r>
              <a:rPr lang="en-US" altLang="zh-CN" sz="1200" b="1" baseline="0"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 most relevant methods and sentences for API</a:t>
            </a:r>
            <a:endParaRPr lang="en-US" altLang="zh-CN" sz="1200" dirty="0">
              <a:latin typeface="Kaiti SC" charset="-122"/>
              <a:ea typeface="Kaiti SC" charset="-122"/>
            </a:endParaRPr>
          </a:p>
          <a:p>
            <a:pPr marL="0" indent="0">
              <a:spcBef>
                <a:spcPts val="3600"/>
              </a:spcBef>
              <a:buFont typeface="Arial" panose="020B0604020202020204" pitchFamily="34" charset="0"/>
              <a:buNone/>
            </a:pPr>
            <a:r>
              <a:rPr lang="en-US" altLang="zh-CN" sz="1200" dirty="0">
                <a:latin typeface="Kaiti SC" charset="-122"/>
                <a:ea typeface="Kaiti SC" charset="-122"/>
              </a:rPr>
              <a:t>2. on-demand,</a:t>
            </a:r>
            <a:r>
              <a:rPr lang="en-US" altLang="zh-CN" sz="1200" baseline="0" dirty="0">
                <a:latin typeface="Kaiti SC" charset="-122"/>
                <a:ea typeface="Kaiti SC" charset="-122"/>
              </a:rPr>
              <a:t> we accept </a:t>
            </a:r>
            <a:r>
              <a:rPr lang="en-US" altLang="zh-CN" sz="1200" dirty="0">
                <a:latin typeface="Kaiti SC" charset="-122"/>
                <a:ea typeface="Kaiti SC" charset="-122"/>
              </a:rPr>
              <a:t>a user textual query, which describe</a:t>
            </a:r>
            <a:r>
              <a:rPr lang="en-US" altLang="zh-CN" sz="1200" baseline="0" dirty="0">
                <a:latin typeface="Kaiti SC" charset="-122"/>
                <a:ea typeface="Kaiti SC" charset="-122"/>
              </a:rPr>
              <a:t> </a:t>
            </a:r>
            <a:r>
              <a:rPr lang="en-US" altLang="zh-CN" sz="1200" dirty="0">
                <a:latin typeface="Kaiti SC" charset="-122"/>
                <a:ea typeface="Kaiti SC" charset="-122"/>
              </a:rPr>
              <a:t>the programming task at hand. </a:t>
            </a:r>
          </a:p>
          <a:p>
            <a:pPr marL="0" indent="0">
              <a:spcBef>
                <a:spcPts val="3600"/>
              </a:spcBef>
              <a:buFont typeface="Arial" panose="020B0604020202020204" pitchFamily="34" charset="0"/>
              <a:buNone/>
            </a:pPr>
            <a:r>
              <a:rPr lang="en-US" altLang="zh-CN" sz="1200" dirty="0">
                <a:latin typeface="Kaiti SC" charset="-122"/>
                <a:ea typeface="Kaiti SC" charset="-122"/>
              </a:rPr>
              <a:t>3. </a:t>
            </a:r>
            <a:r>
              <a:rPr lang="en-US" altLang="zh-CN" sz="12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query-specific</a:t>
            </a:r>
            <a:r>
              <a:rPr lang="en-US" altLang="zh-CN" sz="1200" b="1" dirty="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1200" b="1" baseline="0" dirty="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 we will generate Different Summaries of the Same Class for Different Queries.</a:t>
            </a:r>
          </a:p>
          <a:p>
            <a:r>
              <a:rPr lang="en-US" altLang="zh-CN" sz="1200" b="0" i="0" u="none" strike="noStrike" kern="1200" baseline="0" dirty="0">
                <a:solidFill>
                  <a:schemeClr val="tx1"/>
                </a:solidFill>
                <a:latin typeface="+mn-lt"/>
                <a:ea typeface="+mn-ea"/>
                <a:cs typeface="+mn-cs"/>
              </a:rPr>
              <a:t>4. Our summary is generated based</a:t>
            </a:r>
          </a:p>
          <a:p>
            <a:endParaRPr lang="en-US" altLang="zh-CN" sz="1200" dirty="0">
              <a:ea typeface="Kaiti SC" charset="-122"/>
            </a:endParaRPr>
          </a:p>
          <a:p>
            <a:pPr marL="0" indent="0">
              <a:spcBef>
                <a:spcPts val="3600"/>
              </a:spcBef>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24</a:t>
            </a:fld>
            <a:endParaRPr lang="zh-CN" altLang="en-US"/>
          </a:p>
        </p:txBody>
      </p:sp>
    </p:spTree>
    <p:extLst>
      <p:ext uri="{BB962C8B-B14F-4D97-AF65-F5344CB8AC3E}">
        <p14:creationId xmlns:p14="http://schemas.microsoft.com/office/powerpoint/2010/main" val="25228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800" dirty="0">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25</a:t>
            </a:fld>
            <a:endParaRPr lang="zh-CN" altLang="en-US"/>
          </a:p>
        </p:txBody>
      </p:sp>
    </p:spTree>
    <p:extLst>
      <p:ext uri="{BB962C8B-B14F-4D97-AF65-F5344CB8AC3E}">
        <p14:creationId xmlns:p14="http://schemas.microsoft.com/office/powerpoint/2010/main" val="333606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fact, different gaps could exist between the user query and functionality descriptions. The first one the verb gap.</a:t>
            </a:r>
            <a:r>
              <a:rPr lang="en-US" altLang="zh-CN" sz="1200" b="1" dirty="0">
                <a:latin typeface="Times New Roman" panose="02020603050405020304" pitchFamily="18" charset="0"/>
                <a:cs typeface="Times New Roman" panose="02020603050405020304" pitchFamily="18" charset="0"/>
              </a:rPr>
              <a:t> Different verbs are used to express the same functionality. For example </a:t>
            </a:r>
            <a:r>
              <a:rPr lang="en-US" altLang="zh-CN" sz="1200" b="1" dirty="0" err="1">
                <a:latin typeface="Times New Roman" panose="02020603050405020304" pitchFamily="18" charset="0"/>
                <a:cs typeface="Times New Roman" panose="02020603050405020304" pitchFamily="18" charset="0"/>
              </a:rPr>
              <a:t>conver</a:t>
            </a:r>
            <a:r>
              <a:rPr lang="zh-CN" altLang="en-US" sz="1200" b="1" dirty="0">
                <a:latin typeface="Times New Roman" panose="02020603050405020304" pitchFamily="18" charset="0"/>
                <a:cs typeface="Times New Roman" panose="02020603050405020304" pitchFamily="18" charset="0"/>
              </a:rPr>
              <a:t>、</a:t>
            </a:r>
            <a:r>
              <a:rPr lang="en-US" altLang="zh-CN" sz="1200" b="1" dirty="0">
                <a:latin typeface="Times New Roman" panose="02020603050405020304" pitchFamily="18" charset="0"/>
                <a:cs typeface="Times New Roman" panose="02020603050405020304" pitchFamily="18" charset="0"/>
              </a:rPr>
              <a:t>change</a:t>
            </a:r>
            <a:r>
              <a:rPr lang="zh-CN" altLang="en-US" sz="1200" b="1" dirty="0">
                <a:latin typeface="Times New Roman" panose="02020603050405020304" pitchFamily="18" charset="0"/>
                <a:cs typeface="Times New Roman" panose="02020603050405020304" pitchFamily="18" charset="0"/>
              </a:rPr>
              <a:t>，</a:t>
            </a:r>
            <a:r>
              <a:rPr lang="en-US" altLang="zh-CN" sz="1200" b="1" dirty="0" err="1">
                <a:latin typeface="Times New Roman" panose="02020603050405020304" pitchFamily="18" charset="0"/>
                <a:cs typeface="Times New Roman" panose="02020603050405020304" pitchFamily="18" charset="0"/>
              </a:rPr>
              <a:t>turn,parse</a:t>
            </a:r>
            <a:r>
              <a:rPr lang="en-US" altLang="zh-CN" sz="1200" b="1" dirty="0">
                <a:latin typeface="Times New Roman" panose="02020603050405020304" pitchFamily="18" charset="0"/>
                <a:cs typeface="Times New Roman" panose="02020603050405020304" pitchFamily="18" charset="0"/>
              </a:rPr>
              <a:t>, transform </a:t>
            </a:r>
            <a:r>
              <a:rPr lang="en-US" altLang="zh-CN" sz="1200" dirty="0">
                <a:latin typeface="Times New Roman" panose="02020603050405020304" pitchFamily="18" charset="0"/>
                <a:cs typeface="Times New Roman" panose="02020603050405020304" pitchFamily="18" charset="0"/>
              </a:rPr>
              <a:t>could be used to describe the functionality about transforming something to other forms</a:t>
            </a:r>
            <a:endParaRPr lang="en-US" altLang="zh-CN" sz="1200" b="1"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3</a:t>
            </a:fld>
            <a:endParaRPr lang="zh-CN" altLang="en-US"/>
          </a:p>
        </p:txBody>
      </p:sp>
    </p:spTree>
    <p:extLst>
      <p:ext uri="{BB962C8B-B14F-4D97-AF65-F5344CB8AC3E}">
        <p14:creationId xmlns:p14="http://schemas.microsoft.com/office/powerpoint/2010/main" val="65276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 the other hand, </a:t>
            </a:r>
            <a:r>
              <a:rPr lang="en-US" altLang="zh-CN" sz="1200" b="1" dirty="0">
                <a:latin typeface="Times New Roman" panose="02020603050405020304" pitchFamily="18" charset="0"/>
                <a:cs typeface="Times New Roman" panose="02020603050405020304" pitchFamily="18" charset="0"/>
              </a:rPr>
              <a:t>the same verb is used to express different functionalities,</a:t>
            </a:r>
            <a:r>
              <a:rPr lang="zh-CN" altLang="en-US" sz="1200" b="1" dirty="0">
                <a:latin typeface="Times New Roman" panose="02020603050405020304" pitchFamily="18" charset="0"/>
                <a:cs typeface="Times New Roman" panose="02020603050405020304" pitchFamily="18" charset="0"/>
              </a:rPr>
              <a:t> </a:t>
            </a:r>
            <a:r>
              <a:rPr lang="en-US" altLang="zh-CN" sz="1200" b="1" dirty="0">
                <a:latin typeface="Times New Roman" panose="02020603050405020304" pitchFamily="18" charset="0"/>
                <a:cs typeface="Times New Roman" panose="02020603050405020304" pitchFamily="18" charset="0"/>
              </a:rPr>
              <a:t>the return has different meanings in return the size and return a list from an array.</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4</a:t>
            </a:fld>
            <a:endParaRPr lang="zh-CN" altLang="en-US"/>
          </a:p>
        </p:txBody>
      </p:sp>
    </p:spTree>
    <p:extLst>
      <p:ext uri="{BB962C8B-B14F-4D97-AF65-F5344CB8AC3E}">
        <p14:creationId xmlns:p14="http://schemas.microsoft.com/office/powerpoint/2010/main" val="400953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Another gap is the phrase gap. </a:t>
            </a:r>
            <a:r>
              <a:rPr lang="en-US" altLang="zh-CN" sz="1200" b="1" dirty="0">
                <a:latin typeface="Times New Roman" panose="02020603050405020304" pitchFamily="18" charset="0"/>
                <a:cs typeface="Times New Roman" panose="02020603050405020304" pitchFamily="18" charset="0"/>
              </a:rPr>
              <a:t>Different phrase patterns are used to express the same functionality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 For example , convert an array to a list. And return a list from an array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5</a:t>
            </a:fld>
            <a:endParaRPr lang="zh-CN" altLang="en-US"/>
          </a:p>
        </p:txBody>
      </p:sp>
    </p:spTree>
    <p:extLst>
      <p:ext uri="{BB962C8B-B14F-4D97-AF65-F5344CB8AC3E}">
        <p14:creationId xmlns:p14="http://schemas.microsoft.com/office/powerpoint/2010/main" val="215683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Moreover, </a:t>
            </a:r>
            <a:r>
              <a:rPr lang="en-US" altLang="zh-CN" sz="1200" b="1" dirty="0">
                <a:latin typeface="Times New Roman" panose="02020603050405020304" pitchFamily="18" charset="0"/>
                <a:cs typeface="Times New Roman" panose="02020603050405020304" pitchFamily="18" charset="0"/>
              </a:rPr>
              <a:t>The role of each component playing in the pattern is essential for the semantics. For example, the yellow and red sentences describe opposite functionalities by using the same words. </a:t>
            </a:r>
            <a:r>
              <a:rPr lang="en-US" altLang="zh-CN" sz="1200" dirty="0">
                <a:latin typeface="Times New Roman" panose="02020603050405020304" pitchFamily="18" charset="0"/>
                <a:cs typeface="Times New Roman" panose="02020603050405020304" pitchFamily="18" charset="0"/>
              </a:rPr>
              <a:t>“</a:t>
            </a:r>
            <a:r>
              <a:rPr lang="en-US" altLang="zh-CN" sz="1200" b="1" dirty="0">
                <a:latin typeface="Times New Roman" panose="02020603050405020304" pitchFamily="18" charset="0"/>
                <a:cs typeface="Times New Roman" panose="02020603050405020304" pitchFamily="18" charset="0"/>
              </a:rPr>
              <a:t>convert A to B” </a:t>
            </a:r>
            <a:r>
              <a:rPr lang="en-US" altLang="zh-CN" sz="1200" dirty="0">
                <a:latin typeface="Times New Roman" panose="02020603050405020304" pitchFamily="18" charset="0"/>
                <a:cs typeface="Times New Roman" panose="02020603050405020304" pitchFamily="18" charset="0"/>
              </a:rPr>
              <a:t>is not the same as</a:t>
            </a:r>
            <a:r>
              <a:rPr lang="en-US" altLang="zh-CN" sz="1200" b="1" dirty="0">
                <a:latin typeface="Times New Roman" panose="02020603050405020304" pitchFamily="18" charset="0"/>
                <a:cs typeface="Times New Roman" panose="02020603050405020304" pitchFamily="18" charset="0"/>
              </a:rPr>
              <a:t> “convert B to A” </a:t>
            </a:r>
            <a:r>
              <a:rPr lang="en-US" altLang="zh-CN" sz="1200" dirty="0">
                <a:latin typeface="Times New Roman" panose="02020603050405020304" pitchFamily="18" charset="0"/>
                <a:cs typeface="Times New Roman" panose="02020603050405020304" pitchFamily="18" charset="0"/>
              </a:rPr>
              <a:t>because A and B play different roles in the patterns.</a:t>
            </a:r>
            <a:endParaRPr lang="en-US" altLang="zh-CN" sz="1200" b="1" dirty="0">
              <a:latin typeface="Times New Roman" panose="02020603050405020304" pitchFamily="18"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6</a:t>
            </a:fld>
            <a:endParaRPr lang="zh-CN" altLang="en-US"/>
          </a:p>
        </p:txBody>
      </p:sp>
    </p:spTree>
    <p:extLst>
      <p:ext uri="{BB962C8B-B14F-4D97-AF65-F5344CB8AC3E}">
        <p14:creationId xmlns:p14="http://schemas.microsoft.com/office/powerpoint/2010/main" val="84678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Times New Roman" panose="02020603050405020304" pitchFamily="18" charset="0"/>
                <a:cs typeface="Times New Roman" panose="02020603050405020304" pitchFamily="18" charset="0"/>
              </a:rPr>
              <a:t>The last gap is the term gap. </a:t>
            </a:r>
            <a:r>
              <a:rPr lang="en-US" altLang="zh-CN" sz="1200" b="1" dirty="0">
                <a:latin typeface="Times New Roman" panose="02020603050405020304" pitchFamily="18" charset="0"/>
                <a:cs typeface="Times New Roman" panose="02020603050405020304" pitchFamily="18" charset="0"/>
              </a:rPr>
              <a:t>Different terms could be used to express the same meaning</a:t>
            </a:r>
            <a:r>
              <a:rPr lang="en-US" altLang="zh-CN" sz="1200" dirty="0">
                <a:latin typeface="Times New Roman" panose="02020603050405020304" pitchFamily="18" charset="0"/>
                <a:cs typeface="Times New Roman" panose="02020603050405020304" pitchFamily="18" charset="0"/>
              </a:rPr>
              <a:t>. Some background knowledge are needed to bridge the gap. For example, </a:t>
            </a:r>
            <a:r>
              <a:rPr lang="en-US" altLang="zh-CN" sz="1200" b="1" dirty="0">
                <a:latin typeface="Times New Roman" panose="02020603050405020304" pitchFamily="18" charset="0"/>
                <a:cs typeface="Times New Roman" panose="02020603050405020304" pitchFamily="18" charset="0"/>
              </a:rPr>
              <a:t>How do you crash a JVM is matching with Terminates the currently running Java Virtual Machine because JVM is an alias of Java Virtual Machine. </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7</a:t>
            </a:fld>
            <a:endParaRPr lang="zh-CN" altLang="en-US"/>
          </a:p>
        </p:txBody>
      </p:sp>
    </p:spTree>
    <p:extLst>
      <p:ext uri="{BB962C8B-B14F-4D97-AF65-F5344CB8AC3E}">
        <p14:creationId xmlns:p14="http://schemas.microsoft.com/office/powerpoint/2010/main" val="418518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Our idea is that verb phrases and their phrase patterns are essential in describing the functionality of API methods and interpreting user queries.  </a:t>
            </a:r>
            <a:r>
              <a:rPr lang="en-US" altLang="zh-CN" sz="1200" dirty="0">
                <a:solidFill>
                  <a:schemeClr val="bg1"/>
                </a:solidFill>
                <a:latin typeface="Times New Roman" panose="02020603050405020304" pitchFamily="18" charset="0"/>
                <a:cs typeface="Times New Roman" panose="02020603050405020304" pitchFamily="18" charset="0"/>
              </a:rPr>
              <a:t>We should match functionality description and user query in terms of functionality verbs and phrase patterns, according to the semantics they express rather than their lexical similarity.</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8</a:t>
            </a:fld>
            <a:endParaRPr lang="zh-CN" altLang="en-US"/>
          </a:p>
        </p:txBody>
      </p:sp>
    </p:spTree>
    <p:extLst>
      <p:ext uri="{BB962C8B-B14F-4D97-AF65-F5344CB8AC3E}">
        <p14:creationId xmlns:p14="http://schemas.microsoft.com/office/powerpoint/2010/main" val="1752893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define the main concepts and relationships used for the explicit modeling of API functionality descriptions. </a:t>
            </a:r>
          </a:p>
          <a:p>
            <a:r>
              <a:rPr lang="en-US" altLang="zh-CN" dirty="0"/>
              <a:t>The slide also show some examples for defined concepts. The reference documentation contains for each API method a description of its main purpose,</a:t>
            </a:r>
            <a:r>
              <a:rPr lang="en-US" altLang="zh-CN" baseline="0" dirty="0"/>
              <a:t> that is API functionality description.</a:t>
            </a:r>
            <a:r>
              <a:rPr lang="en-US" altLang="zh-CN" dirty="0"/>
              <a:t> The </a:t>
            </a:r>
            <a:r>
              <a:rPr lang="en-US" altLang="zh-CN" baseline="0" dirty="0"/>
              <a:t>functionality description </a:t>
            </a:r>
            <a:r>
              <a:rPr lang="en-US" altLang="zh-CN" dirty="0"/>
              <a:t>may include several sentences that describe the functionalities of the method, which we call functionality sentences . Each </a:t>
            </a:r>
            <a:r>
              <a:rPr lang="en-US" altLang="zh-CN" baseline="0" dirty="0"/>
              <a:t>functionality description </a:t>
            </a:r>
            <a:r>
              <a:rPr lang="en-US" altLang="zh-CN" dirty="0"/>
              <a:t>may include several verbs or verb phrases. Only one functionality verb denotes the main action of the functionality, for example , convert. A functionality sentences can be classified into a functionality category. based on the meaning of its functionality verb in the current context. A functionality category could include some phrase patterns used to describe the specific type of functionality. For example, V source to goal.</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9</a:t>
            </a:fld>
            <a:endParaRPr lang="zh-CN" altLang="en-US"/>
          </a:p>
        </p:txBody>
      </p:sp>
    </p:spTree>
    <p:extLst>
      <p:ext uri="{BB962C8B-B14F-4D97-AF65-F5344CB8AC3E}">
        <p14:creationId xmlns:p14="http://schemas.microsoft.com/office/powerpoint/2010/main" val="1158520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9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32549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42" name="组合 41"/>
          <p:cNvGrpSpPr/>
          <p:nvPr userDrawn="1"/>
        </p:nvGrpSpPr>
        <p:grpSpPr>
          <a:xfrm>
            <a:off x="0" y="12193"/>
            <a:ext cx="12192000" cy="727442"/>
            <a:chOff x="130627" y="104502"/>
            <a:chExt cx="11930743" cy="775062"/>
          </a:xfrm>
        </p:grpSpPr>
        <p:grpSp>
          <p:nvGrpSpPr>
            <p:cNvPr id="43" name="组合 42"/>
            <p:cNvGrpSpPr/>
            <p:nvPr/>
          </p:nvGrpSpPr>
          <p:grpSpPr>
            <a:xfrm>
              <a:off x="130627" y="104502"/>
              <a:ext cx="11930743" cy="775062"/>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268479" y="217713"/>
              <a:ext cx="579130" cy="630553"/>
            </a:xfrm>
            <a:prstGeom prst="rect">
              <a:avLst/>
            </a:prstGeom>
          </p:spPr>
        </p:pic>
      </p:grpSp>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252369" y="619683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p:cNvPicPr>
          <p:nvPr userDrawn="1"/>
        </p:nvPicPr>
        <p:blipFill>
          <a:blip r:embed="rId3"/>
          <a:stretch>
            <a:fillRect/>
          </a:stretch>
        </p:blipFill>
        <p:spPr>
          <a:xfrm>
            <a:off x="11159138" y="5516374"/>
            <a:ext cx="1037029" cy="1043559"/>
          </a:xfrm>
          <a:prstGeom prst="rect">
            <a:avLst/>
          </a:prstGeom>
        </p:spPr>
      </p:pic>
      <p:sp>
        <p:nvSpPr>
          <p:cNvPr id="20" name="Slide Number Placeholder 5">
            <a:extLst>
              <a:ext uri="{FF2B5EF4-FFF2-40B4-BE49-F238E27FC236}">
                <a16:creationId xmlns:a16="http://schemas.microsoft.com/office/drawing/2014/main" id="{4F28044F-0B6E-2748-B3DB-53F143956CC5}"/>
              </a:ext>
            </a:extLst>
          </p:cNvPr>
          <p:cNvSpPr>
            <a:spLocks noGrp="1"/>
          </p:cNvSpPr>
          <p:nvPr>
            <p:ph type="sldNum" sz="quarter" idx="12"/>
          </p:nvPr>
        </p:nvSpPr>
        <p:spPr>
          <a:xfrm>
            <a:off x="5119252" y="6248893"/>
            <a:ext cx="2743200" cy="365125"/>
          </a:xfrm>
        </p:spPr>
        <p:txBody>
          <a:bodyPr/>
          <a:lstStyle>
            <a:lvl1pPr algn="ctr">
              <a:defRPr/>
            </a:lvl1pPr>
          </a:lstStyle>
          <a:p>
            <a:fld id="{DCFF980A-5C8F-4ABF-AC2B-C5DEF44ED2C3}" type="slidenum">
              <a:rPr lang="zh-CN" altLang="en-US" smtClean="0"/>
              <a:pPr/>
              <a:t>‹#›</a:t>
            </a:fld>
            <a:endParaRPr lang="zh-CN" altLang="en-US" dirty="0"/>
          </a:p>
        </p:txBody>
      </p:sp>
    </p:spTree>
    <p:extLst>
      <p:ext uri="{BB962C8B-B14F-4D97-AF65-F5344CB8AC3E}">
        <p14:creationId xmlns:p14="http://schemas.microsoft.com/office/powerpoint/2010/main" val="270105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准会议模板">
    <p:spTree>
      <p:nvGrpSpPr>
        <p:cNvPr id="1" name=""/>
        <p:cNvGrpSpPr/>
        <p:nvPr/>
      </p:nvGrpSpPr>
      <p:grpSpPr>
        <a:xfrm>
          <a:off x="0" y="0"/>
          <a:ext cx="0" cy="0"/>
          <a:chOff x="0" y="0"/>
          <a:chExt cx="0" cy="0"/>
        </a:xfrm>
      </p:grpSpPr>
      <p:grpSp>
        <p:nvGrpSpPr>
          <p:cNvPr id="42" name="组合 41"/>
          <p:cNvGrpSpPr/>
          <p:nvPr userDrawn="1"/>
        </p:nvGrpSpPr>
        <p:grpSpPr>
          <a:xfrm>
            <a:off x="0" y="12193"/>
            <a:ext cx="12191999" cy="666813"/>
            <a:chOff x="130627" y="104502"/>
            <a:chExt cx="11930746" cy="775062"/>
          </a:xfrm>
        </p:grpSpPr>
        <p:grpSp>
          <p:nvGrpSpPr>
            <p:cNvPr id="43" name="组合 42"/>
            <p:cNvGrpSpPr/>
            <p:nvPr/>
          </p:nvGrpSpPr>
          <p:grpSpPr>
            <a:xfrm>
              <a:off x="130627" y="104502"/>
              <a:ext cx="11930746" cy="775062"/>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532413" y="265969"/>
              <a:ext cx="505789" cy="594215"/>
            </a:xfrm>
            <a:prstGeom prst="rect">
              <a:avLst/>
            </a:prstGeom>
          </p:spPr>
        </p:pic>
      </p:grpSp>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127186" y="620474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noChangeAspect="1"/>
          </p:cNvPicPr>
          <p:nvPr userDrawn="1"/>
        </p:nvPicPr>
        <p:blipFill>
          <a:blip r:embed="rId3"/>
          <a:stretch>
            <a:fillRect/>
          </a:stretch>
        </p:blipFill>
        <p:spPr>
          <a:xfrm>
            <a:off x="11340321" y="5841361"/>
            <a:ext cx="774000" cy="666813"/>
          </a:xfrm>
          <a:prstGeom prst="rect">
            <a:avLst/>
          </a:prstGeom>
        </p:spPr>
      </p:pic>
    </p:spTree>
    <p:extLst>
      <p:ext uri="{BB962C8B-B14F-4D97-AF65-F5344CB8AC3E}">
        <p14:creationId xmlns:p14="http://schemas.microsoft.com/office/powerpoint/2010/main" val="224587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zh-CN" altLang="en-US"/>
          </a:p>
        </p:txBody>
      </p:sp>
      <p:grpSp>
        <p:nvGrpSpPr>
          <p:cNvPr id="25" name="组合 24">
            <a:extLst>
              <a:ext uri="{FF2B5EF4-FFF2-40B4-BE49-F238E27FC236}">
                <a16:creationId xmlns:a16="http://schemas.microsoft.com/office/drawing/2014/main" id="{F438219C-8815-4B83-856A-8C3EDA011E59}"/>
              </a:ext>
            </a:extLst>
          </p:cNvPr>
          <p:cNvGrpSpPr/>
          <p:nvPr userDrawn="1"/>
        </p:nvGrpSpPr>
        <p:grpSpPr>
          <a:xfrm>
            <a:off x="0" y="12193"/>
            <a:ext cx="12192000" cy="727441"/>
            <a:chOff x="130627" y="104502"/>
            <a:chExt cx="11930746" cy="775063"/>
          </a:xfrm>
        </p:grpSpPr>
        <p:grpSp>
          <p:nvGrpSpPr>
            <p:cNvPr id="26" name="组合 25">
              <a:extLst>
                <a:ext uri="{FF2B5EF4-FFF2-40B4-BE49-F238E27FC236}">
                  <a16:creationId xmlns:a16="http://schemas.microsoft.com/office/drawing/2014/main" id="{D54F35E9-09AF-4637-80D0-D86929FF7842}"/>
                </a:ext>
              </a:extLst>
            </p:cNvPr>
            <p:cNvGrpSpPr/>
            <p:nvPr/>
          </p:nvGrpSpPr>
          <p:grpSpPr>
            <a:xfrm>
              <a:off x="130627" y="104502"/>
              <a:ext cx="11930746" cy="775062"/>
              <a:chOff x="130627" y="104502"/>
              <a:chExt cx="11930746" cy="775062"/>
            </a:xfrm>
          </p:grpSpPr>
          <p:sp>
            <p:nvSpPr>
              <p:cNvPr id="28" name="同侧圆角矩形 44">
                <a:extLst>
                  <a:ext uri="{FF2B5EF4-FFF2-40B4-BE49-F238E27FC236}">
                    <a16:creationId xmlns:a16="http://schemas.microsoft.com/office/drawing/2014/main" id="{B714D73F-0857-4CB7-A4CA-2E3F500295A3}"/>
                  </a:ext>
                </a:extLst>
              </p:cNvPr>
              <p:cNvSpPr/>
              <p:nvPr/>
            </p:nvSpPr>
            <p:spPr>
              <a:xfrm>
                <a:off x="130627" y="104502"/>
                <a:ext cx="11930745" cy="113211"/>
              </a:xfrm>
              <a:prstGeom prst="round2SameRect">
                <a:avLst>
                  <a:gd name="adj1" fmla="val 50000"/>
                  <a:gd name="adj2" fmla="val 0"/>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75F0D237-EE71-464E-A51B-FE2E0480EC1F}"/>
                  </a:ext>
                </a:extLst>
              </p:cNvPr>
              <p:cNvGrpSpPr/>
              <p:nvPr/>
            </p:nvGrpSpPr>
            <p:grpSpPr>
              <a:xfrm>
                <a:off x="130627" y="243838"/>
                <a:ext cx="11930746" cy="635726"/>
                <a:chOff x="130627" y="269965"/>
                <a:chExt cx="11930746" cy="635726"/>
              </a:xfrm>
            </p:grpSpPr>
            <p:sp>
              <p:nvSpPr>
                <p:cNvPr id="30" name="矩形 29">
                  <a:extLst>
                    <a:ext uri="{FF2B5EF4-FFF2-40B4-BE49-F238E27FC236}">
                      <a16:creationId xmlns:a16="http://schemas.microsoft.com/office/drawing/2014/main" id="{0834FCF6-59C9-4DB7-9B83-4293BB1DF665}"/>
                    </a:ext>
                  </a:extLst>
                </p:cNvPr>
                <p:cNvSpPr/>
                <p:nvPr/>
              </p:nvSpPr>
              <p:spPr>
                <a:xfrm>
                  <a:off x="130627" y="269965"/>
                  <a:ext cx="11930745" cy="63572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31" name="组合 30">
                  <a:extLst>
                    <a:ext uri="{FF2B5EF4-FFF2-40B4-BE49-F238E27FC236}">
                      <a16:creationId xmlns:a16="http://schemas.microsoft.com/office/drawing/2014/main" id="{765FD9E5-7B18-4E1C-9975-FE7FE072C3F6}"/>
                    </a:ext>
                  </a:extLst>
                </p:cNvPr>
                <p:cNvGrpSpPr/>
                <p:nvPr/>
              </p:nvGrpSpPr>
              <p:grpSpPr>
                <a:xfrm>
                  <a:off x="130630" y="287383"/>
                  <a:ext cx="11930743" cy="618307"/>
                  <a:chOff x="130630" y="287383"/>
                  <a:chExt cx="11930743" cy="748936"/>
                </a:xfrm>
              </p:grpSpPr>
              <p:sp>
                <p:nvSpPr>
                  <p:cNvPr id="32" name="矩形 31">
                    <a:extLst>
                      <a:ext uri="{FF2B5EF4-FFF2-40B4-BE49-F238E27FC236}">
                        <a16:creationId xmlns:a16="http://schemas.microsoft.com/office/drawing/2014/main" id="{E9C0F5E5-A5CB-4EEC-98B1-DBC5F35CB69F}"/>
                      </a:ext>
                    </a:extLst>
                  </p:cNvPr>
                  <p:cNvSpPr/>
                  <p:nvPr userDrawn="1"/>
                </p:nvSpPr>
                <p:spPr>
                  <a:xfrm>
                    <a:off x="130630" y="287383"/>
                    <a:ext cx="11930743" cy="600891"/>
                  </a:xfrm>
                  <a:prstGeom prst="rect">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3" name="直角三角形 32">
                    <a:extLst>
                      <a:ext uri="{FF2B5EF4-FFF2-40B4-BE49-F238E27FC236}">
                        <a16:creationId xmlns:a16="http://schemas.microsoft.com/office/drawing/2014/main" id="{82AA6DBA-00F0-4F06-973C-C4C405D16489}"/>
                      </a:ext>
                    </a:extLst>
                  </p:cNvPr>
                  <p:cNvSpPr/>
                  <p:nvPr/>
                </p:nvSpPr>
                <p:spPr>
                  <a:xfrm flipH="1" flipV="1">
                    <a:off x="8865324" y="888274"/>
                    <a:ext cx="1140823" cy="148045"/>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84593F4C-717F-4F9A-BBB7-1358F37EF82E}"/>
                      </a:ext>
                    </a:extLst>
                  </p:cNvPr>
                  <p:cNvSpPr/>
                  <p:nvPr/>
                </p:nvSpPr>
                <p:spPr>
                  <a:xfrm>
                    <a:off x="10006148" y="888275"/>
                    <a:ext cx="2055224" cy="14804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grpSp>
        <p:pic>
          <p:nvPicPr>
            <p:cNvPr id="27" name="图片 26">
              <a:extLst>
                <a:ext uri="{FF2B5EF4-FFF2-40B4-BE49-F238E27FC236}">
                  <a16:creationId xmlns:a16="http://schemas.microsoft.com/office/drawing/2014/main" id="{00468E98-F109-438C-A95F-9369B3D2AF1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421701" y="265857"/>
              <a:ext cx="563657" cy="613708"/>
            </a:xfrm>
            <a:prstGeom prst="rect">
              <a:avLst/>
            </a:prstGeom>
          </p:spPr>
        </p:pic>
      </p:grpSp>
      <p:grpSp>
        <p:nvGrpSpPr>
          <p:cNvPr id="35" name="组合 34">
            <a:extLst>
              <a:ext uri="{FF2B5EF4-FFF2-40B4-BE49-F238E27FC236}">
                <a16:creationId xmlns:a16="http://schemas.microsoft.com/office/drawing/2014/main" id="{DB6B7AA1-8161-4EB5-A3C1-B046478C47C8}"/>
              </a:ext>
            </a:extLst>
          </p:cNvPr>
          <p:cNvGrpSpPr/>
          <p:nvPr userDrawn="1"/>
        </p:nvGrpSpPr>
        <p:grpSpPr>
          <a:xfrm>
            <a:off x="11" y="6096007"/>
            <a:ext cx="12191999" cy="749807"/>
            <a:chOff x="130627" y="6183089"/>
            <a:chExt cx="11930745" cy="557347"/>
          </a:xfrm>
        </p:grpSpPr>
        <p:sp>
          <p:nvSpPr>
            <p:cNvPr id="36" name="矩形 35">
              <a:extLst>
                <a:ext uri="{FF2B5EF4-FFF2-40B4-BE49-F238E27FC236}">
                  <a16:creationId xmlns:a16="http://schemas.microsoft.com/office/drawing/2014/main" id="{B7438D27-DBC3-4022-AE23-D4FC5DAEB96D}"/>
                </a:ext>
              </a:extLst>
            </p:cNvPr>
            <p:cNvSpPr/>
            <p:nvPr/>
          </p:nvSpPr>
          <p:spPr>
            <a:xfrm>
              <a:off x="130627" y="6601099"/>
              <a:ext cx="11930745" cy="13933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76BB78A7-FE8F-4E67-9BDC-DFB2858928F7}"/>
                </a:ext>
              </a:extLst>
            </p:cNvPr>
            <p:cNvSpPr/>
            <p:nvPr/>
          </p:nvSpPr>
          <p:spPr>
            <a:xfrm flipV="1">
              <a:off x="130627" y="6522421"/>
              <a:ext cx="11930745" cy="4571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8" name="同侧圆角矩形 54">
              <a:extLst>
                <a:ext uri="{FF2B5EF4-FFF2-40B4-BE49-F238E27FC236}">
                  <a16:creationId xmlns:a16="http://schemas.microsoft.com/office/drawing/2014/main" id="{0E8D0928-A878-40CA-9287-9AEEFC11A103}"/>
                </a:ext>
              </a:extLst>
            </p:cNvPr>
            <p:cNvSpPr/>
            <p:nvPr/>
          </p:nvSpPr>
          <p:spPr>
            <a:xfrm>
              <a:off x="130627" y="6183089"/>
              <a:ext cx="1567544" cy="338879"/>
            </a:xfrm>
            <a:prstGeom prst="round2SameRect">
              <a:avLst>
                <a:gd name="adj1" fmla="val 50000"/>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直角三角形 38">
              <a:extLst>
                <a:ext uri="{FF2B5EF4-FFF2-40B4-BE49-F238E27FC236}">
                  <a16:creationId xmlns:a16="http://schemas.microsoft.com/office/drawing/2014/main" id="{CEDA4451-5DE3-4455-833B-F4ACDBA63C1D}"/>
                </a:ext>
              </a:extLst>
            </p:cNvPr>
            <p:cNvSpPr/>
            <p:nvPr/>
          </p:nvSpPr>
          <p:spPr>
            <a:xfrm>
              <a:off x="1435055" y="6183089"/>
              <a:ext cx="1702120" cy="339332"/>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0" name="矩形 39">
            <a:extLst>
              <a:ext uri="{FF2B5EF4-FFF2-40B4-BE49-F238E27FC236}">
                <a16:creationId xmlns:a16="http://schemas.microsoft.com/office/drawing/2014/main" id="{118F8F72-30D8-4733-8799-8309F0695BE7}"/>
              </a:ext>
            </a:extLst>
          </p:cNvPr>
          <p:cNvSpPr/>
          <p:nvPr userDrawn="1"/>
        </p:nvSpPr>
        <p:spPr>
          <a:xfrm>
            <a:off x="127186" y="6204745"/>
            <a:ext cx="1514197" cy="369332"/>
          </a:xfrm>
          <a:prstGeom prst="rect">
            <a:avLst/>
          </a:prstGeom>
        </p:spPr>
        <p:txBody>
          <a:bodyPr wrap="none">
            <a:spAutoFit/>
          </a:bodyPr>
          <a:lstStyle/>
          <a:p>
            <a:pPr algn="ctr" defTabSz="914400"/>
            <a:r>
              <a:rPr lang="en-US" altLang="zh-CN"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1" name="图片 40">
            <a:extLst>
              <a:ext uri="{FF2B5EF4-FFF2-40B4-BE49-F238E27FC236}">
                <a16:creationId xmlns:a16="http://schemas.microsoft.com/office/drawing/2014/main" id="{41C6C17E-9408-49DA-8FA4-2FA3B0584902}"/>
              </a:ext>
            </a:extLst>
          </p:cNvPr>
          <p:cNvPicPr>
            <a:picLocks noChangeAspect="1"/>
          </p:cNvPicPr>
          <p:nvPr userDrawn="1"/>
        </p:nvPicPr>
        <p:blipFill>
          <a:blip r:embed="rId3"/>
          <a:stretch>
            <a:fillRect/>
          </a:stretch>
        </p:blipFill>
        <p:spPr>
          <a:xfrm>
            <a:off x="11146015" y="5660568"/>
            <a:ext cx="1022400" cy="880814"/>
          </a:xfrm>
          <a:prstGeom prst="rect">
            <a:avLst/>
          </a:prstGeom>
        </p:spPr>
      </p:pic>
      <p:sp>
        <p:nvSpPr>
          <p:cNvPr id="42" name="Slide Number Placeholder 5">
            <a:extLst>
              <a:ext uri="{FF2B5EF4-FFF2-40B4-BE49-F238E27FC236}">
                <a16:creationId xmlns:a16="http://schemas.microsoft.com/office/drawing/2014/main" id="{001FB223-2420-4DFA-9563-069A9F1EE45F}"/>
              </a:ext>
            </a:extLst>
          </p:cNvPr>
          <p:cNvSpPr txBox="1">
            <a:spLocks/>
          </p:cNvSpPr>
          <p:nvPr userDrawn="1"/>
        </p:nvSpPr>
        <p:spPr>
          <a:xfrm>
            <a:off x="5119252" y="62488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CFF980A-5C8F-4ABF-AC2B-C5DEF44ED2C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1737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4304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49296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51243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2319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32288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6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8391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03682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1684215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5" r:id="rId11"/>
    <p:sldLayoutId id="2147483686"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2.xml"/><Relationship Id="rId7" Type="http://schemas.openxmlformats.org/officeDocument/2006/relationships/image" Target="../media/image4.jpe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tiff"/><Relationship Id="rId10" Type="http://schemas.openxmlformats.org/officeDocument/2006/relationships/image" Target="../media/image7.png"/><Relationship Id="rId4" Type="http://schemas.openxmlformats.org/officeDocument/2006/relationships/notesSlide" Target="../notesSlides/notesSlide1.xml"/><Relationship Id="rId9" Type="http://schemas.openxmlformats.org/officeDocument/2006/relationships/image" Target="../media/image6.tiff"/></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hemeOverride" Target="../theme/themeOverride1.xml"/><Relationship Id="rId6" Type="http://schemas.openxmlformats.org/officeDocument/2006/relationships/image" Target="../media/image24.png"/><Relationship Id="rId5" Type="http://schemas.openxmlformats.org/officeDocument/2006/relationships/notesSlide" Target="../notesSlides/notesSlide14.xml"/><Relationship Id="rId4"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2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7.png"/><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27.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7.png"/><Relationship Id="rId2" Type="http://schemas.microsoft.com/office/2007/relationships/media" Target="../media/media15.m4a"/><Relationship Id="rId1" Type="http://schemas.openxmlformats.org/officeDocument/2006/relationships/tags" Target="../tags/tag8.xml"/><Relationship Id="rId6" Type="http://schemas.openxmlformats.org/officeDocument/2006/relationships/image" Target="../media/image27.png"/><Relationship Id="rId5" Type="http://schemas.openxmlformats.org/officeDocument/2006/relationships/notesSlide" Target="../notesSlides/notesSlide18.xml"/><Relationship Id="rId4"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7.png"/><Relationship Id="rId2" Type="http://schemas.microsoft.com/office/2007/relationships/media" Target="../media/media16.m4a"/><Relationship Id="rId1" Type="http://schemas.openxmlformats.org/officeDocument/2006/relationships/tags" Target="../tags/tag9.xml"/><Relationship Id="rId6" Type="http://schemas.openxmlformats.org/officeDocument/2006/relationships/image" Target="../media/image28.png"/><Relationship Id="rId5" Type="http://schemas.openxmlformats.org/officeDocument/2006/relationships/notesSlide" Target="../notesSlides/notesSlide19.xml"/><Relationship Id="rId4"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image" Target="../media/image9.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png"/><Relationship Id="rId11" Type="http://schemas.openxmlformats.org/officeDocument/2006/relationships/image" Target="../media/image7.png"/><Relationship Id="rId5" Type="http://schemas.openxmlformats.org/officeDocument/2006/relationships/notesSlide" Target="../notesSlides/notesSlide2.xml"/><Relationship Id="rId10" Type="http://schemas.openxmlformats.org/officeDocument/2006/relationships/image" Target="../media/image12.png"/><Relationship Id="rId4" Type="http://schemas.openxmlformats.org/officeDocument/2006/relationships/slideLayout" Target="../slideLayouts/slideLayout12.xml"/><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2.xml"/><Relationship Id="rId7" Type="http://schemas.openxmlformats.org/officeDocument/2006/relationships/image" Target="../media/image3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7.png"/><Relationship Id="rId2" Type="http://schemas.microsoft.com/office/2007/relationships/media" Target="../media/media20.m4a"/><Relationship Id="rId1" Type="http://schemas.openxmlformats.org/officeDocument/2006/relationships/tags" Target="../tags/tag10.xml"/><Relationship Id="rId6" Type="http://schemas.openxmlformats.org/officeDocument/2006/relationships/image" Target="../media/image31.png"/><Relationship Id="rId5" Type="http://schemas.openxmlformats.org/officeDocument/2006/relationships/notesSlide" Target="../notesSlides/notesSlide23.xml"/><Relationship Id="rId4"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hyperlink" Target="mailto:liumingwei@fudan.edu.cn" TargetMode="External"/><Relationship Id="rId3" Type="http://schemas.openxmlformats.org/officeDocument/2006/relationships/slideLayout" Target="../slideLayouts/slideLayout12.xml"/><Relationship Id="rId7" Type="http://schemas.openxmlformats.org/officeDocument/2006/relationships/image" Target="../media/image32.jp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tiff"/><Relationship Id="rId5" Type="http://schemas.openxmlformats.org/officeDocument/2006/relationships/image" Target="../media/image6.tiff"/><Relationship Id="rId4" Type="http://schemas.openxmlformats.org/officeDocument/2006/relationships/notesSlide" Target="../notesSlides/notesSlide25.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7.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0.png"/><Relationship Id="rId5" Type="http://schemas.openxmlformats.org/officeDocument/2006/relationships/notesSlide" Target="../notesSlides/notesSlide4.xml"/><Relationship Id="rId4"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notesSlide" Target="../notesSlides/notesSlide5.xml"/><Relationship Id="rId4"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7.png"/><Relationship Id="rId2" Type="http://schemas.microsoft.com/office/2007/relationships/media" Target="../media/media7.m4a"/><Relationship Id="rId1" Type="http://schemas.openxmlformats.org/officeDocument/2006/relationships/tags" Target="../tags/tag5.xml"/><Relationship Id="rId6" Type="http://schemas.openxmlformats.org/officeDocument/2006/relationships/image" Target="../media/image10.png"/><Relationship Id="rId5" Type="http://schemas.openxmlformats.org/officeDocument/2006/relationships/notesSlide" Target="../notesSlides/notesSlide7.xml"/><Relationship Id="rId4"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8.m4a"/><Relationship Id="rId7" Type="http://schemas.openxmlformats.org/officeDocument/2006/relationships/image" Target="../media/image14.jpe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13.jpeg"/><Relationship Id="rId5" Type="http://schemas.openxmlformats.org/officeDocument/2006/relationships/notesSlide" Target="../notesSlides/notesSlide8.xml"/><Relationship Id="rId4" Type="http://schemas.openxmlformats.org/officeDocument/2006/relationships/slideLayout" Target="../slideLayouts/slideLayout12.xml"/><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667644"/>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695187"/>
            <a:ext cx="12192000" cy="1170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latin typeface="Times New Roman" panose="02020603050405020304" pitchFamily="18" charset="0"/>
                <a:cs typeface="Times New Roman" panose="02020603050405020304" pitchFamily="18" charset="0"/>
              </a:rPr>
              <a:t>API Method Recommendation via Explicit Matching of Functionality Verb Phrases</a:t>
            </a:r>
          </a:p>
        </p:txBody>
      </p:sp>
      <p:sp>
        <p:nvSpPr>
          <p:cNvPr id="78" name="矩形 77"/>
          <p:cNvSpPr/>
          <p:nvPr/>
        </p:nvSpPr>
        <p:spPr>
          <a:xfrm>
            <a:off x="11717843" y="2269251"/>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509554" y="2080990"/>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 y="3843139"/>
            <a:ext cx="12192000" cy="2862322"/>
          </a:xfrm>
          <a:prstGeom prst="rect">
            <a:avLst/>
          </a:prstGeom>
          <a:noFill/>
        </p:spPr>
        <p:txBody>
          <a:bodyPr wrap="square" rtlCol="0">
            <a:spAutoFit/>
          </a:bodyPr>
          <a:lstStyle/>
          <a:p>
            <a:pPr algn="ctr"/>
            <a:endParaRPr lang="en-US" altLang="zh-CN" sz="2000" dirty="0">
              <a:latin typeface="Times New Roman" panose="02020603050405020304" pitchFamily="18" charset="0"/>
              <a:ea typeface="Kaiti SC" panose="02010600040101010101" pitchFamily="2" charset="-122"/>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Wenkai</a:t>
            </a:r>
            <a:r>
              <a:rPr lang="en-US" altLang="zh-CN" sz="3200" dirty="0">
                <a:latin typeface="Times New Roman" panose="02020603050405020304" pitchFamily="18" charset="0"/>
                <a:cs typeface="Times New Roman" panose="02020603050405020304" pitchFamily="18" charset="0"/>
              </a:rPr>
              <a:t> Xie</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Xin Peng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Mingwei</a:t>
            </a:r>
            <a:r>
              <a:rPr lang="en-US" altLang="zh-CN" sz="3200" dirty="0">
                <a:latin typeface="Times New Roman" panose="02020603050405020304" pitchFamily="18" charset="0"/>
                <a:cs typeface="Times New Roman" panose="02020603050405020304" pitchFamily="18" charset="0"/>
              </a:rPr>
              <a:t> Liu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Christoph Treude</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 </a:t>
            </a:r>
          </a:p>
          <a:p>
            <a:pPr algn="ctr"/>
            <a:r>
              <a:rPr lang="en-US" altLang="zh-CN" sz="3200" dirty="0" err="1">
                <a:latin typeface="Times New Roman" panose="02020603050405020304" pitchFamily="18" charset="0"/>
                <a:cs typeface="Times New Roman" panose="02020603050405020304" pitchFamily="18" charset="0"/>
              </a:rPr>
              <a:t>Zhenchang</a:t>
            </a:r>
            <a:r>
              <a:rPr lang="en-US" altLang="zh-CN" sz="3200" dirty="0">
                <a:latin typeface="Times New Roman" panose="02020603050405020304" pitchFamily="18" charset="0"/>
                <a:cs typeface="Times New Roman" panose="02020603050405020304" pitchFamily="18" charset="0"/>
              </a:rPr>
              <a:t> Xing</a:t>
            </a:r>
            <a:r>
              <a:rPr lang="en-US" altLang="zh-CN" sz="3200" baseline="30000" dirty="0">
                <a:latin typeface="Times New Roman" panose="02020603050405020304" pitchFamily="18" charset="0"/>
                <a:cs typeface="Times New Roman" panose="02020603050405020304" pitchFamily="18" charset="0"/>
              </a:rPr>
              <a:t>3</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Xiaoxin</a:t>
            </a:r>
            <a:r>
              <a:rPr lang="en-US" altLang="zh-CN" sz="3200" dirty="0">
                <a:latin typeface="Times New Roman" panose="02020603050405020304" pitchFamily="18" charset="0"/>
                <a:cs typeface="Times New Roman" panose="02020603050405020304" pitchFamily="18" charset="0"/>
              </a:rPr>
              <a:t> Zhang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Wenyun</a:t>
            </a:r>
            <a:r>
              <a:rPr lang="en-US" altLang="zh-CN" sz="3200" dirty="0">
                <a:latin typeface="Times New Roman" panose="02020603050405020304" pitchFamily="18" charset="0"/>
                <a:cs typeface="Times New Roman" panose="02020603050405020304" pitchFamily="18" charset="0"/>
              </a:rPr>
              <a:t> Zhao</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endParaRPr lang="en-US" altLang="zh-CN" sz="2400" baseline="30000" dirty="0">
              <a:latin typeface="Times New Roman" panose="02020603050405020304" pitchFamily="18" charset="0"/>
              <a:cs typeface="Times New Roman" panose="02020603050405020304" pitchFamily="18" charset="0"/>
            </a:endParaRPr>
          </a:p>
          <a:p>
            <a:pPr algn="ct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Fudan University , China</a:t>
            </a:r>
          </a:p>
          <a:p>
            <a:pPr algn="ct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The University of Adelaide, Australia</a:t>
            </a:r>
          </a:p>
          <a:p>
            <a:pPr algn="ct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Australian National University , Australia</a:t>
            </a:r>
            <a:endParaRPr lang="zh-CN" altLang="en-US" sz="2400" dirty="0">
              <a:latin typeface="Times New Roman" panose="02020603050405020304" pitchFamily="18" charset="0"/>
              <a:cs typeface="Times New Roman" panose="02020603050405020304" pitchFamily="18" charset="0"/>
            </a:endParaRPr>
          </a:p>
          <a:p>
            <a:pPr algn="ct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1AC91F0-D2EF-8549-AC45-9102F78E8AD1}"/>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2" name="图片 11">
            <a:extLst>
              <a:ext uri="{FF2B5EF4-FFF2-40B4-BE49-F238E27FC236}">
                <a16:creationId xmlns:a16="http://schemas.microsoft.com/office/drawing/2014/main" id="{C3479A72-3838-0B4D-A0B4-041525F24248}"/>
              </a:ext>
            </a:extLst>
          </p:cNvPr>
          <p:cNvPicPr>
            <a:picLocks/>
          </p:cNvPicPr>
          <p:nvPr/>
        </p:nvPicPr>
        <p:blipFill>
          <a:blip r:embed="rId5"/>
          <a:stretch>
            <a:fillRect/>
          </a:stretch>
        </p:blipFill>
        <p:spPr>
          <a:xfrm>
            <a:off x="706582" y="1271395"/>
            <a:ext cx="1260000" cy="1260000"/>
          </a:xfrm>
          <a:prstGeom prst="rect">
            <a:avLst/>
          </a:prstGeom>
        </p:spPr>
      </p:pic>
      <p:sp>
        <p:nvSpPr>
          <p:cNvPr id="13" name="矩形 12">
            <a:extLst>
              <a:ext uri="{FF2B5EF4-FFF2-40B4-BE49-F238E27FC236}">
                <a16:creationId xmlns:a16="http://schemas.microsoft.com/office/drawing/2014/main" id="{3586927E-32FF-5D4A-9C87-B39A98BCE8C9}"/>
              </a:ext>
            </a:extLst>
          </p:cNvPr>
          <p:cNvSpPr/>
          <p:nvPr/>
        </p:nvSpPr>
        <p:spPr>
          <a:xfrm>
            <a:off x="3497929" y="6197112"/>
            <a:ext cx="7168955" cy="400110"/>
          </a:xfrm>
          <a:prstGeom prst="rect">
            <a:avLst/>
          </a:prstGeom>
        </p:spPr>
        <p:txBody>
          <a:bodyPr wrap="square">
            <a:spAutoFit/>
          </a:bodyPr>
          <a:lstStyle/>
          <a:p>
            <a:pPr algn="ctr"/>
            <a:endParaRPr lang="zh-CN" altLang="en-US" sz="2000" dirty="0"/>
          </a:p>
        </p:txBody>
      </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29019" y="1299406"/>
            <a:ext cx="1569749" cy="1260000"/>
          </a:xfrm>
          <a:prstGeom prst="rect">
            <a:avLst/>
          </a:prstGeom>
        </p:spPr>
      </p:pic>
      <p:pic>
        <p:nvPicPr>
          <p:cNvPr id="8" name="图片 7"/>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7369198" y="1271395"/>
            <a:ext cx="1260000" cy="1260000"/>
          </a:xfrm>
          <a:prstGeom prst="rect">
            <a:avLst/>
          </a:prstGeom>
        </p:spPr>
      </p:pic>
      <p:pic>
        <p:nvPicPr>
          <p:cNvPr id="1028" name="Picture 4" descr="https://ss0.bdstatic.com/70cFuHSh_Q1YnxGkpoWK1HF6hhy/it/u=607614635,843926219&amp;fm=26&amp;gp=0.jpg"/>
          <p:cNvPicPr>
            <a:picLocks noChangeAspect="1" noChangeArrowheads="1"/>
          </p:cNvPicPr>
          <p:nvPr/>
        </p:nvPicPr>
        <p:blipFill rotWithShape="1">
          <a:blip r:embed="rId8">
            <a:extLst>
              <a:ext uri="{28A0092B-C50C-407E-A947-70E740481C1C}">
                <a14:useLocalDpi xmlns:a14="http://schemas.microsoft.com/office/drawing/2010/main" val="0"/>
              </a:ext>
            </a:extLst>
          </a:blip>
          <a:srcRect l="32327" t="3370" r="32178" b="43296"/>
          <a:stretch/>
        </p:blipFill>
        <p:spPr bwMode="auto">
          <a:xfrm>
            <a:off x="8645909" y="1148714"/>
            <a:ext cx="1345237" cy="1511658"/>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9FD1D0D1-7E76-AF42-A205-7CBCD7086C7C}"/>
              </a:ext>
            </a:extLst>
          </p:cNvPr>
          <p:cNvPicPr>
            <a:picLocks noChangeAspect="1"/>
          </p:cNvPicPr>
          <p:nvPr/>
        </p:nvPicPr>
        <p:blipFill>
          <a:blip r:embed="rId9"/>
          <a:stretch>
            <a:fillRect/>
          </a:stretch>
        </p:blipFill>
        <p:spPr>
          <a:xfrm>
            <a:off x="2107294" y="1204512"/>
            <a:ext cx="1455860" cy="1455860"/>
          </a:xfrm>
          <a:prstGeom prst="rect">
            <a:avLst/>
          </a:prstGeom>
        </p:spPr>
      </p:pic>
      <p:pic>
        <p:nvPicPr>
          <p:cNvPr id="9" name="音频 8">
            <a:hlinkClick r:id="" action="ppaction://media"/>
            <a:extLst>
              <a:ext uri="{FF2B5EF4-FFF2-40B4-BE49-F238E27FC236}">
                <a16:creationId xmlns:a16="http://schemas.microsoft.com/office/drawing/2014/main" id="{C2292382-DD0A-40AE-A39F-120544C0D41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17119098"/>
      </p:ext>
    </p:extLst>
  </p:cSld>
  <p:clrMapOvr>
    <a:masterClrMapping/>
  </p:clrMapOvr>
  <mc:AlternateContent xmlns:mc="http://schemas.openxmlformats.org/markup-compatibility/2006">
    <mc:Choice xmlns:p14="http://schemas.microsoft.com/office/powerpoint/2010/main" Requires="p14">
      <p:transition p14:dur="10" advTm="17417"/>
    </mc:Choice>
    <mc:Fallback>
      <p:transition advTm="17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16" presetClass="entr" presetSubtype="21"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barn(inVertical)">
                                      <p:cBhvr>
                                        <p:cTn id="9" dur="500"/>
                                        <p:tgtEl>
                                          <p:spTgt spid="77"/>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arn(inVertical)">
                                      <p:cBhvr>
                                        <p:cTn id="12" dur="500"/>
                                        <p:tgtEl>
                                          <p:spTgt spid="7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barn(inVertical)">
                                      <p:cBhvr>
                                        <p:cTn id="15" dur="500"/>
                                        <p:tgtEl>
                                          <p:spTgt spid="8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barn(inVertical)">
                                      <p:cBhvr>
                                        <p:cTn id="18" dur="500"/>
                                        <p:tgtEl>
                                          <p:spTgt spid="7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barn(inVertical)">
                                      <p:cBhvr>
                                        <p:cTn id="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9"/>
                </p:tgtEl>
              </p:cMediaNode>
            </p:audio>
          </p:childTnLst>
        </p:cTn>
      </p:par>
    </p:tnLst>
    <p:bldLst>
      <p:bldP spid="76" grpId="0" animBg="1"/>
      <p:bldP spid="77" grpId="0" animBg="1"/>
      <p:bldP spid="78" grpId="0" animBg="1"/>
      <p:bldP spid="7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5"/>
          <a:srcRect l="10315" t="6940" r="10297" b="3202"/>
          <a:stretch/>
        </p:blipFill>
        <p:spPr>
          <a:xfrm>
            <a:off x="0" y="1045216"/>
            <a:ext cx="3700574" cy="4630366"/>
          </a:xfrm>
          <a:prstGeom prst="rect">
            <a:avLst/>
          </a:prstGeom>
        </p:spPr>
      </p:pic>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 name="矩形 3">
            <a:extLst>
              <a:ext uri="{FF2B5EF4-FFF2-40B4-BE49-F238E27FC236}">
                <a16:creationId xmlns:a16="http://schemas.microsoft.com/office/drawing/2014/main" id="{22183931-29B0-2B4E-A547-9C5F97D57B65}"/>
              </a:ext>
            </a:extLst>
          </p:cNvPr>
          <p:cNvSpPr/>
          <p:nvPr/>
        </p:nvSpPr>
        <p:spPr>
          <a:xfrm>
            <a:off x="3400148" y="2951617"/>
            <a:ext cx="8691237" cy="954107"/>
          </a:xfrm>
          <a:custGeom>
            <a:avLst/>
            <a:gdLst>
              <a:gd name="connsiteX0" fmla="*/ 0 w 8691237"/>
              <a:gd name="connsiteY0" fmla="*/ 0 h 954107"/>
              <a:gd name="connsiteX1" fmla="*/ 579416 w 8691237"/>
              <a:gd name="connsiteY1" fmla="*/ 0 h 954107"/>
              <a:gd name="connsiteX2" fmla="*/ 1071919 w 8691237"/>
              <a:gd name="connsiteY2" fmla="*/ 0 h 954107"/>
              <a:gd name="connsiteX3" fmla="*/ 1738247 w 8691237"/>
              <a:gd name="connsiteY3" fmla="*/ 0 h 954107"/>
              <a:gd name="connsiteX4" fmla="*/ 2491488 w 8691237"/>
              <a:gd name="connsiteY4" fmla="*/ 0 h 954107"/>
              <a:gd name="connsiteX5" fmla="*/ 3244728 w 8691237"/>
              <a:gd name="connsiteY5" fmla="*/ 0 h 954107"/>
              <a:gd name="connsiteX6" fmla="*/ 3824144 w 8691237"/>
              <a:gd name="connsiteY6" fmla="*/ 0 h 954107"/>
              <a:gd name="connsiteX7" fmla="*/ 4403560 w 8691237"/>
              <a:gd name="connsiteY7" fmla="*/ 0 h 954107"/>
              <a:gd name="connsiteX8" fmla="*/ 4722239 w 8691237"/>
              <a:gd name="connsiteY8" fmla="*/ 0 h 954107"/>
              <a:gd name="connsiteX9" fmla="*/ 5301655 w 8691237"/>
              <a:gd name="connsiteY9" fmla="*/ 0 h 954107"/>
              <a:gd name="connsiteX10" fmla="*/ 5967983 w 8691237"/>
              <a:gd name="connsiteY10" fmla="*/ 0 h 954107"/>
              <a:gd name="connsiteX11" fmla="*/ 6460486 w 8691237"/>
              <a:gd name="connsiteY11" fmla="*/ 0 h 954107"/>
              <a:gd name="connsiteX12" fmla="*/ 6866077 w 8691237"/>
              <a:gd name="connsiteY12" fmla="*/ 0 h 954107"/>
              <a:gd name="connsiteX13" fmla="*/ 7271668 w 8691237"/>
              <a:gd name="connsiteY13" fmla="*/ 0 h 954107"/>
              <a:gd name="connsiteX14" fmla="*/ 7851084 w 8691237"/>
              <a:gd name="connsiteY14" fmla="*/ 0 h 954107"/>
              <a:gd name="connsiteX15" fmla="*/ 8691237 w 8691237"/>
              <a:gd name="connsiteY15" fmla="*/ 0 h 954107"/>
              <a:gd name="connsiteX16" fmla="*/ 8691237 w 8691237"/>
              <a:gd name="connsiteY16" fmla="*/ 457971 h 954107"/>
              <a:gd name="connsiteX17" fmla="*/ 8691237 w 8691237"/>
              <a:gd name="connsiteY17" fmla="*/ 954107 h 954107"/>
              <a:gd name="connsiteX18" fmla="*/ 8285646 w 8691237"/>
              <a:gd name="connsiteY18" fmla="*/ 954107 h 954107"/>
              <a:gd name="connsiteX19" fmla="*/ 7793143 w 8691237"/>
              <a:gd name="connsiteY19" fmla="*/ 954107 h 954107"/>
              <a:gd name="connsiteX20" fmla="*/ 7387551 w 8691237"/>
              <a:gd name="connsiteY20" fmla="*/ 954107 h 954107"/>
              <a:gd name="connsiteX21" fmla="*/ 7068873 w 8691237"/>
              <a:gd name="connsiteY21" fmla="*/ 954107 h 954107"/>
              <a:gd name="connsiteX22" fmla="*/ 6750194 w 8691237"/>
              <a:gd name="connsiteY22" fmla="*/ 954107 h 954107"/>
              <a:gd name="connsiteX23" fmla="*/ 5996954 w 8691237"/>
              <a:gd name="connsiteY23" fmla="*/ 954107 h 954107"/>
              <a:gd name="connsiteX24" fmla="*/ 5591362 w 8691237"/>
              <a:gd name="connsiteY24" fmla="*/ 954107 h 954107"/>
              <a:gd name="connsiteX25" fmla="*/ 4838122 w 8691237"/>
              <a:gd name="connsiteY25" fmla="*/ 954107 h 954107"/>
              <a:gd name="connsiteX26" fmla="*/ 4432531 w 8691237"/>
              <a:gd name="connsiteY26" fmla="*/ 954107 h 954107"/>
              <a:gd name="connsiteX27" fmla="*/ 4026940 w 8691237"/>
              <a:gd name="connsiteY27" fmla="*/ 954107 h 954107"/>
              <a:gd name="connsiteX28" fmla="*/ 3708261 w 8691237"/>
              <a:gd name="connsiteY28" fmla="*/ 954107 h 954107"/>
              <a:gd name="connsiteX29" fmla="*/ 3389582 w 8691237"/>
              <a:gd name="connsiteY29" fmla="*/ 954107 h 954107"/>
              <a:gd name="connsiteX30" fmla="*/ 3070904 w 8691237"/>
              <a:gd name="connsiteY30" fmla="*/ 954107 h 954107"/>
              <a:gd name="connsiteX31" fmla="*/ 2317663 w 8691237"/>
              <a:gd name="connsiteY31" fmla="*/ 954107 h 954107"/>
              <a:gd name="connsiteX32" fmla="*/ 1564423 w 8691237"/>
              <a:gd name="connsiteY32" fmla="*/ 954107 h 954107"/>
              <a:gd name="connsiteX33" fmla="*/ 811182 w 8691237"/>
              <a:gd name="connsiteY33" fmla="*/ 954107 h 954107"/>
              <a:gd name="connsiteX34" fmla="*/ 492503 w 8691237"/>
              <a:gd name="connsiteY34" fmla="*/ 954107 h 954107"/>
              <a:gd name="connsiteX35" fmla="*/ 0 w 8691237"/>
              <a:gd name="connsiteY35" fmla="*/ 954107 h 954107"/>
              <a:gd name="connsiteX36" fmla="*/ 0 w 8691237"/>
              <a:gd name="connsiteY36" fmla="*/ 505677 h 954107"/>
              <a:gd name="connsiteX37" fmla="*/ 0 w 8691237"/>
              <a:gd name="connsiteY37"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691237" h="954107" fill="none" extrusionOk="0">
                <a:moveTo>
                  <a:pt x="0" y="0"/>
                </a:moveTo>
                <a:cubicBezTo>
                  <a:pt x="260395" y="-46973"/>
                  <a:pt x="299990" y="42483"/>
                  <a:pt x="579416" y="0"/>
                </a:cubicBezTo>
                <a:cubicBezTo>
                  <a:pt x="858842" y="-42483"/>
                  <a:pt x="878671" y="935"/>
                  <a:pt x="1071919" y="0"/>
                </a:cubicBezTo>
                <a:cubicBezTo>
                  <a:pt x="1265167" y="-935"/>
                  <a:pt x="1453307" y="73632"/>
                  <a:pt x="1738247" y="0"/>
                </a:cubicBezTo>
                <a:cubicBezTo>
                  <a:pt x="2023187" y="-73632"/>
                  <a:pt x="2183787" y="13927"/>
                  <a:pt x="2491488" y="0"/>
                </a:cubicBezTo>
                <a:cubicBezTo>
                  <a:pt x="2799189" y="-13927"/>
                  <a:pt x="2911331" y="44065"/>
                  <a:pt x="3244728" y="0"/>
                </a:cubicBezTo>
                <a:cubicBezTo>
                  <a:pt x="3578125" y="-44065"/>
                  <a:pt x="3633110" y="54470"/>
                  <a:pt x="3824144" y="0"/>
                </a:cubicBezTo>
                <a:cubicBezTo>
                  <a:pt x="4015178" y="-54470"/>
                  <a:pt x="4209519" y="52601"/>
                  <a:pt x="4403560" y="0"/>
                </a:cubicBezTo>
                <a:cubicBezTo>
                  <a:pt x="4597601" y="-52601"/>
                  <a:pt x="4607811" y="29069"/>
                  <a:pt x="4722239" y="0"/>
                </a:cubicBezTo>
                <a:cubicBezTo>
                  <a:pt x="4836667" y="-29069"/>
                  <a:pt x="5040064" y="44131"/>
                  <a:pt x="5301655" y="0"/>
                </a:cubicBezTo>
                <a:cubicBezTo>
                  <a:pt x="5563246" y="-44131"/>
                  <a:pt x="5641196" y="62297"/>
                  <a:pt x="5967983" y="0"/>
                </a:cubicBezTo>
                <a:cubicBezTo>
                  <a:pt x="6294770" y="-62297"/>
                  <a:pt x="6283031" y="57014"/>
                  <a:pt x="6460486" y="0"/>
                </a:cubicBezTo>
                <a:cubicBezTo>
                  <a:pt x="6637941" y="-57014"/>
                  <a:pt x="6705675" y="7990"/>
                  <a:pt x="6866077" y="0"/>
                </a:cubicBezTo>
                <a:cubicBezTo>
                  <a:pt x="7026479" y="-7990"/>
                  <a:pt x="7126024" y="19363"/>
                  <a:pt x="7271668" y="0"/>
                </a:cubicBezTo>
                <a:cubicBezTo>
                  <a:pt x="7417312" y="-19363"/>
                  <a:pt x="7713561" y="41728"/>
                  <a:pt x="7851084" y="0"/>
                </a:cubicBezTo>
                <a:cubicBezTo>
                  <a:pt x="7988607" y="-41728"/>
                  <a:pt x="8290444" y="57428"/>
                  <a:pt x="8691237" y="0"/>
                </a:cubicBezTo>
                <a:cubicBezTo>
                  <a:pt x="8704401" y="182861"/>
                  <a:pt x="8648967" y="363287"/>
                  <a:pt x="8691237" y="457971"/>
                </a:cubicBezTo>
                <a:cubicBezTo>
                  <a:pt x="8733507" y="552655"/>
                  <a:pt x="8654129" y="773846"/>
                  <a:pt x="8691237" y="954107"/>
                </a:cubicBezTo>
                <a:cubicBezTo>
                  <a:pt x="8501458" y="956627"/>
                  <a:pt x="8441557" y="916144"/>
                  <a:pt x="8285646" y="954107"/>
                </a:cubicBezTo>
                <a:cubicBezTo>
                  <a:pt x="8129735" y="992070"/>
                  <a:pt x="7896765" y="937897"/>
                  <a:pt x="7793143" y="954107"/>
                </a:cubicBezTo>
                <a:cubicBezTo>
                  <a:pt x="7689521" y="970317"/>
                  <a:pt x="7471962" y="905763"/>
                  <a:pt x="7387551" y="954107"/>
                </a:cubicBezTo>
                <a:cubicBezTo>
                  <a:pt x="7303140" y="1002451"/>
                  <a:pt x="7176807" y="942719"/>
                  <a:pt x="7068873" y="954107"/>
                </a:cubicBezTo>
                <a:cubicBezTo>
                  <a:pt x="6960939" y="965495"/>
                  <a:pt x="6866073" y="940185"/>
                  <a:pt x="6750194" y="954107"/>
                </a:cubicBezTo>
                <a:cubicBezTo>
                  <a:pt x="6634315" y="968029"/>
                  <a:pt x="6277539" y="925302"/>
                  <a:pt x="5996954" y="954107"/>
                </a:cubicBezTo>
                <a:cubicBezTo>
                  <a:pt x="5716369" y="982912"/>
                  <a:pt x="5739131" y="946987"/>
                  <a:pt x="5591362" y="954107"/>
                </a:cubicBezTo>
                <a:cubicBezTo>
                  <a:pt x="5443593" y="961227"/>
                  <a:pt x="5185922" y="934207"/>
                  <a:pt x="4838122" y="954107"/>
                </a:cubicBezTo>
                <a:cubicBezTo>
                  <a:pt x="4490322" y="974007"/>
                  <a:pt x="4595075" y="928527"/>
                  <a:pt x="4432531" y="954107"/>
                </a:cubicBezTo>
                <a:cubicBezTo>
                  <a:pt x="4269987" y="979687"/>
                  <a:pt x="4159881" y="953578"/>
                  <a:pt x="4026940" y="954107"/>
                </a:cubicBezTo>
                <a:cubicBezTo>
                  <a:pt x="3893999" y="954636"/>
                  <a:pt x="3822815" y="939229"/>
                  <a:pt x="3708261" y="954107"/>
                </a:cubicBezTo>
                <a:cubicBezTo>
                  <a:pt x="3593707" y="968985"/>
                  <a:pt x="3540657" y="940744"/>
                  <a:pt x="3389582" y="954107"/>
                </a:cubicBezTo>
                <a:cubicBezTo>
                  <a:pt x="3238507" y="967470"/>
                  <a:pt x="3183693" y="933195"/>
                  <a:pt x="3070904" y="954107"/>
                </a:cubicBezTo>
                <a:cubicBezTo>
                  <a:pt x="2958115" y="975019"/>
                  <a:pt x="2558394" y="910275"/>
                  <a:pt x="2317663" y="954107"/>
                </a:cubicBezTo>
                <a:cubicBezTo>
                  <a:pt x="2076932" y="997939"/>
                  <a:pt x="1885253" y="912661"/>
                  <a:pt x="1564423" y="954107"/>
                </a:cubicBezTo>
                <a:cubicBezTo>
                  <a:pt x="1243593" y="995553"/>
                  <a:pt x="1024982" y="934981"/>
                  <a:pt x="811182" y="954107"/>
                </a:cubicBezTo>
                <a:cubicBezTo>
                  <a:pt x="597382" y="973233"/>
                  <a:pt x="567749" y="943479"/>
                  <a:pt x="492503" y="954107"/>
                </a:cubicBezTo>
                <a:cubicBezTo>
                  <a:pt x="417257" y="964735"/>
                  <a:pt x="227958" y="933605"/>
                  <a:pt x="0" y="954107"/>
                </a:cubicBezTo>
                <a:cubicBezTo>
                  <a:pt x="-20536" y="852711"/>
                  <a:pt x="11960" y="636764"/>
                  <a:pt x="0" y="505677"/>
                </a:cubicBezTo>
                <a:cubicBezTo>
                  <a:pt x="-11960" y="374590"/>
                  <a:pt x="50294" y="198446"/>
                  <a:pt x="0" y="0"/>
                </a:cubicBezTo>
                <a:close/>
              </a:path>
              <a:path w="8691237" h="954107" stroke="0" extrusionOk="0">
                <a:moveTo>
                  <a:pt x="0" y="0"/>
                </a:moveTo>
                <a:cubicBezTo>
                  <a:pt x="176762" y="-22251"/>
                  <a:pt x="389992" y="13952"/>
                  <a:pt x="492503" y="0"/>
                </a:cubicBezTo>
                <a:cubicBezTo>
                  <a:pt x="595014" y="-13952"/>
                  <a:pt x="1028789" y="46959"/>
                  <a:pt x="1245744" y="0"/>
                </a:cubicBezTo>
                <a:cubicBezTo>
                  <a:pt x="1462699" y="-46959"/>
                  <a:pt x="1649657" y="30951"/>
                  <a:pt x="1998985" y="0"/>
                </a:cubicBezTo>
                <a:cubicBezTo>
                  <a:pt x="2348313" y="-30951"/>
                  <a:pt x="2464035" y="8080"/>
                  <a:pt x="2665313" y="0"/>
                </a:cubicBezTo>
                <a:cubicBezTo>
                  <a:pt x="2866591" y="-8080"/>
                  <a:pt x="2920268" y="30718"/>
                  <a:pt x="3070904" y="0"/>
                </a:cubicBezTo>
                <a:cubicBezTo>
                  <a:pt x="3221540" y="-30718"/>
                  <a:pt x="3304019" y="14403"/>
                  <a:pt x="3476495" y="0"/>
                </a:cubicBezTo>
                <a:cubicBezTo>
                  <a:pt x="3648971" y="-14403"/>
                  <a:pt x="3715748" y="23843"/>
                  <a:pt x="3795173" y="0"/>
                </a:cubicBezTo>
                <a:cubicBezTo>
                  <a:pt x="3874598" y="-23843"/>
                  <a:pt x="4181705" y="52203"/>
                  <a:pt x="4548414" y="0"/>
                </a:cubicBezTo>
                <a:cubicBezTo>
                  <a:pt x="4915123" y="-52203"/>
                  <a:pt x="4792359" y="28331"/>
                  <a:pt x="4954005" y="0"/>
                </a:cubicBezTo>
                <a:cubicBezTo>
                  <a:pt x="5115651" y="-28331"/>
                  <a:pt x="5222459" y="35051"/>
                  <a:pt x="5359596" y="0"/>
                </a:cubicBezTo>
                <a:cubicBezTo>
                  <a:pt x="5496733" y="-35051"/>
                  <a:pt x="5606057" y="30652"/>
                  <a:pt x="5678275" y="0"/>
                </a:cubicBezTo>
                <a:cubicBezTo>
                  <a:pt x="5750493" y="-30652"/>
                  <a:pt x="5983842" y="43792"/>
                  <a:pt x="6257691" y="0"/>
                </a:cubicBezTo>
                <a:cubicBezTo>
                  <a:pt x="6531540" y="-43792"/>
                  <a:pt x="6427725" y="267"/>
                  <a:pt x="6576369" y="0"/>
                </a:cubicBezTo>
                <a:cubicBezTo>
                  <a:pt x="6725013" y="-267"/>
                  <a:pt x="6846085" y="30359"/>
                  <a:pt x="7068873" y="0"/>
                </a:cubicBezTo>
                <a:cubicBezTo>
                  <a:pt x="7291661" y="-30359"/>
                  <a:pt x="7386690" y="49765"/>
                  <a:pt x="7648289" y="0"/>
                </a:cubicBezTo>
                <a:cubicBezTo>
                  <a:pt x="7909888" y="-49765"/>
                  <a:pt x="7893070" y="7617"/>
                  <a:pt x="7966967" y="0"/>
                </a:cubicBezTo>
                <a:cubicBezTo>
                  <a:pt x="8040864" y="-7617"/>
                  <a:pt x="8344837" y="21658"/>
                  <a:pt x="8691237" y="0"/>
                </a:cubicBezTo>
                <a:cubicBezTo>
                  <a:pt x="8732164" y="126734"/>
                  <a:pt x="8648537" y="248406"/>
                  <a:pt x="8691237" y="477054"/>
                </a:cubicBezTo>
                <a:cubicBezTo>
                  <a:pt x="8733937" y="705702"/>
                  <a:pt x="8676147" y="816664"/>
                  <a:pt x="8691237" y="954107"/>
                </a:cubicBezTo>
                <a:cubicBezTo>
                  <a:pt x="8415238" y="978319"/>
                  <a:pt x="8334009" y="920961"/>
                  <a:pt x="8024909" y="954107"/>
                </a:cubicBezTo>
                <a:cubicBezTo>
                  <a:pt x="7715809" y="987253"/>
                  <a:pt x="7465746" y="938928"/>
                  <a:pt x="7271668" y="954107"/>
                </a:cubicBezTo>
                <a:cubicBezTo>
                  <a:pt x="7077590" y="969286"/>
                  <a:pt x="7001769" y="932202"/>
                  <a:pt x="6779165" y="954107"/>
                </a:cubicBezTo>
                <a:cubicBezTo>
                  <a:pt x="6556561" y="976012"/>
                  <a:pt x="6440749" y="911359"/>
                  <a:pt x="6286661" y="954107"/>
                </a:cubicBezTo>
                <a:cubicBezTo>
                  <a:pt x="6132573" y="996855"/>
                  <a:pt x="5867913" y="927783"/>
                  <a:pt x="5533421" y="954107"/>
                </a:cubicBezTo>
                <a:cubicBezTo>
                  <a:pt x="5198929" y="980431"/>
                  <a:pt x="4938252" y="884443"/>
                  <a:pt x="4780180" y="954107"/>
                </a:cubicBezTo>
                <a:cubicBezTo>
                  <a:pt x="4622108" y="1023771"/>
                  <a:pt x="4413608" y="946386"/>
                  <a:pt x="4113852" y="954107"/>
                </a:cubicBezTo>
                <a:cubicBezTo>
                  <a:pt x="3814096" y="961828"/>
                  <a:pt x="3697799" y="925144"/>
                  <a:pt x="3360612" y="954107"/>
                </a:cubicBezTo>
                <a:cubicBezTo>
                  <a:pt x="3023425" y="983070"/>
                  <a:pt x="2989314" y="925802"/>
                  <a:pt x="2694283" y="954107"/>
                </a:cubicBezTo>
                <a:cubicBezTo>
                  <a:pt x="2399252" y="982412"/>
                  <a:pt x="2387238" y="942088"/>
                  <a:pt x="2288692" y="954107"/>
                </a:cubicBezTo>
                <a:cubicBezTo>
                  <a:pt x="2190146" y="966126"/>
                  <a:pt x="2034039" y="910175"/>
                  <a:pt x="1796189" y="954107"/>
                </a:cubicBezTo>
                <a:cubicBezTo>
                  <a:pt x="1558339" y="998039"/>
                  <a:pt x="1316874" y="923591"/>
                  <a:pt x="1129861" y="954107"/>
                </a:cubicBezTo>
                <a:cubicBezTo>
                  <a:pt x="942848" y="984623"/>
                  <a:pt x="868965" y="914846"/>
                  <a:pt x="724270" y="954107"/>
                </a:cubicBezTo>
                <a:cubicBezTo>
                  <a:pt x="579575" y="993368"/>
                  <a:pt x="219020" y="915574"/>
                  <a:pt x="0" y="954107"/>
                </a:cubicBezTo>
                <a:cubicBezTo>
                  <a:pt x="-333" y="787029"/>
                  <a:pt x="16126" y="611441"/>
                  <a:pt x="0" y="467512"/>
                </a:cubicBezTo>
                <a:cubicBezTo>
                  <a:pt x="-16126" y="323584"/>
                  <a:pt x="1260" y="102120"/>
                  <a:pt x="0" y="0"/>
                </a:cubicBezTo>
                <a:close/>
              </a:path>
            </a:pathLst>
          </a:custGeom>
          <a:solidFill>
            <a:srgbClr val="D2ECB7"/>
          </a:solidFill>
          <a:ln>
            <a:solidFill>
              <a:schemeClr val="tx1"/>
            </a:solidFill>
            <a:extLst>
              <a:ext uri="{C807C97D-BFC1-408E-A445-0C87EB9F89A2}">
                <ask:lineSketchStyleProps xmlns:ask="http://schemas.microsoft.com/office/drawing/2018/sketchyshapes" sd="3563263634">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RQ2: What functionality categories can the functionality  sentences be classified into? </a:t>
            </a:r>
          </a:p>
        </p:txBody>
      </p:sp>
      <p:sp>
        <p:nvSpPr>
          <p:cNvPr id="5" name="矩形 4">
            <a:extLst>
              <a:ext uri="{FF2B5EF4-FFF2-40B4-BE49-F238E27FC236}">
                <a16:creationId xmlns:a16="http://schemas.microsoft.com/office/drawing/2014/main" id="{22183931-29B0-2B4E-A547-9C5F97D57B65}"/>
              </a:ext>
            </a:extLst>
          </p:cNvPr>
          <p:cNvSpPr/>
          <p:nvPr/>
        </p:nvSpPr>
        <p:spPr>
          <a:xfrm>
            <a:off x="3400147" y="1410698"/>
            <a:ext cx="8691237" cy="954107"/>
          </a:xfrm>
          <a:custGeom>
            <a:avLst/>
            <a:gdLst>
              <a:gd name="connsiteX0" fmla="*/ 0 w 8691237"/>
              <a:gd name="connsiteY0" fmla="*/ 0 h 954107"/>
              <a:gd name="connsiteX1" fmla="*/ 666328 w 8691237"/>
              <a:gd name="connsiteY1" fmla="*/ 0 h 954107"/>
              <a:gd name="connsiteX2" fmla="*/ 1158832 w 8691237"/>
              <a:gd name="connsiteY2" fmla="*/ 0 h 954107"/>
              <a:gd name="connsiteX3" fmla="*/ 1825160 w 8691237"/>
              <a:gd name="connsiteY3" fmla="*/ 0 h 954107"/>
              <a:gd name="connsiteX4" fmla="*/ 2491488 w 8691237"/>
              <a:gd name="connsiteY4" fmla="*/ 0 h 954107"/>
              <a:gd name="connsiteX5" fmla="*/ 3070904 w 8691237"/>
              <a:gd name="connsiteY5" fmla="*/ 0 h 954107"/>
              <a:gd name="connsiteX6" fmla="*/ 3737232 w 8691237"/>
              <a:gd name="connsiteY6" fmla="*/ 0 h 954107"/>
              <a:gd name="connsiteX7" fmla="*/ 4229735 w 8691237"/>
              <a:gd name="connsiteY7" fmla="*/ 0 h 954107"/>
              <a:gd name="connsiteX8" fmla="*/ 4548414 w 8691237"/>
              <a:gd name="connsiteY8" fmla="*/ 0 h 954107"/>
              <a:gd name="connsiteX9" fmla="*/ 5040917 w 8691237"/>
              <a:gd name="connsiteY9" fmla="*/ 0 h 954107"/>
              <a:gd name="connsiteX10" fmla="*/ 5794158 w 8691237"/>
              <a:gd name="connsiteY10" fmla="*/ 0 h 954107"/>
              <a:gd name="connsiteX11" fmla="*/ 6286661 w 8691237"/>
              <a:gd name="connsiteY11" fmla="*/ 0 h 954107"/>
              <a:gd name="connsiteX12" fmla="*/ 6605340 w 8691237"/>
              <a:gd name="connsiteY12" fmla="*/ 0 h 954107"/>
              <a:gd name="connsiteX13" fmla="*/ 7097844 w 8691237"/>
              <a:gd name="connsiteY13" fmla="*/ 0 h 954107"/>
              <a:gd name="connsiteX14" fmla="*/ 7851084 w 8691237"/>
              <a:gd name="connsiteY14" fmla="*/ 0 h 954107"/>
              <a:gd name="connsiteX15" fmla="*/ 8169763 w 8691237"/>
              <a:gd name="connsiteY15" fmla="*/ 0 h 954107"/>
              <a:gd name="connsiteX16" fmla="*/ 8691237 w 8691237"/>
              <a:gd name="connsiteY16" fmla="*/ 0 h 954107"/>
              <a:gd name="connsiteX17" fmla="*/ 8691237 w 8691237"/>
              <a:gd name="connsiteY17" fmla="*/ 467512 h 954107"/>
              <a:gd name="connsiteX18" fmla="*/ 8691237 w 8691237"/>
              <a:gd name="connsiteY18" fmla="*/ 954107 h 954107"/>
              <a:gd name="connsiteX19" fmla="*/ 8285646 w 8691237"/>
              <a:gd name="connsiteY19" fmla="*/ 954107 h 954107"/>
              <a:gd name="connsiteX20" fmla="*/ 7793143 w 8691237"/>
              <a:gd name="connsiteY20" fmla="*/ 954107 h 954107"/>
              <a:gd name="connsiteX21" fmla="*/ 7126814 w 8691237"/>
              <a:gd name="connsiteY21" fmla="*/ 954107 h 954107"/>
              <a:gd name="connsiteX22" fmla="*/ 6547399 w 8691237"/>
              <a:gd name="connsiteY22" fmla="*/ 954107 h 954107"/>
              <a:gd name="connsiteX23" fmla="*/ 5881070 w 8691237"/>
              <a:gd name="connsiteY23" fmla="*/ 954107 h 954107"/>
              <a:gd name="connsiteX24" fmla="*/ 5301655 w 8691237"/>
              <a:gd name="connsiteY24" fmla="*/ 954107 h 954107"/>
              <a:gd name="connsiteX25" fmla="*/ 4548414 w 8691237"/>
              <a:gd name="connsiteY25" fmla="*/ 954107 h 954107"/>
              <a:gd name="connsiteX26" fmla="*/ 3882086 w 8691237"/>
              <a:gd name="connsiteY26" fmla="*/ 954107 h 954107"/>
              <a:gd name="connsiteX27" fmla="*/ 3128845 w 8691237"/>
              <a:gd name="connsiteY27" fmla="*/ 954107 h 954107"/>
              <a:gd name="connsiteX28" fmla="*/ 2636342 w 8691237"/>
              <a:gd name="connsiteY28" fmla="*/ 954107 h 954107"/>
              <a:gd name="connsiteX29" fmla="*/ 2317663 w 8691237"/>
              <a:gd name="connsiteY29" fmla="*/ 954107 h 954107"/>
              <a:gd name="connsiteX30" fmla="*/ 1564423 w 8691237"/>
              <a:gd name="connsiteY30" fmla="*/ 954107 h 954107"/>
              <a:gd name="connsiteX31" fmla="*/ 1158832 w 8691237"/>
              <a:gd name="connsiteY31" fmla="*/ 954107 h 954107"/>
              <a:gd name="connsiteX32" fmla="*/ 840153 w 8691237"/>
              <a:gd name="connsiteY32" fmla="*/ 954107 h 954107"/>
              <a:gd name="connsiteX33" fmla="*/ 521474 w 8691237"/>
              <a:gd name="connsiteY33" fmla="*/ 954107 h 954107"/>
              <a:gd name="connsiteX34" fmla="*/ 0 w 8691237"/>
              <a:gd name="connsiteY34" fmla="*/ 954107 h 954107"/>
              <a:gd name="connsiteX35" fmla="*/ 0 w 8691237"/>
              <a:gd name="connsiteY35" fmla="*/ 496136 h 954107"/>
              <a:gd name="connsiteX36" fmla="*/ 0 w 8691237"/>
              <a:gd name="connsiteY36"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91237" h="954107" fill="none" extrusionOk="0">
                <a:moveTo>
                  <a:pt x="0" y="0"/>
                </a:moveTo>
                <a:cubicBezTo>
                  <a:pt x="280673" y="-60612"/>
                  <a:pt x="472525" y="22910"/>
                  <a:pt x="666328" y="0"/>
                </a:cubicBezTo>
                <a:cubicBezTo>
                  <a:pt x="860131" y="-22910"/>
                  <a:pt x="953980" y="51236"/>
                  <a:pt x="1158832" y="0"/>
                </a:cubicBezTo>
                <a:cubicBezTo>
                  <a:pt x="1363684" y="-51236"/>
                  <a:pt x="1667700" y="26806"/>
                  <a:pt x="1825160" y="0"/>
                </a:cubicBezTo>
                <a:cubicBezTo>
                  <a:pt x="1982620" y="-26806"/>
                  <a:pt x="2188701" y="79891"/>
                  <a:pt x="2491488" y="0"/>
                </a:cubicBezTo>
                <a:cubicBezTo>
                  <a:pt x="2794275" y="-79891"/>
                  <a:pt x="2871076" y="16197"/>
                  <a:pt x="3070904" y="0"/>
                </a:cubicBezTo>
                <a:cubicBezTo>
                  <a:pt x="3270732" y="-16197"/>
                  <a:pt x="3583402" y="66707"/>
                  <a:pt x="3737232" y="0"/>
                </a:cubicBezTo>
                <a:cubicBezTo>
                  <a:pt x="3891062" y="-66707"/>
                  <a:pt x="4045490" y="55275"/>
                  <a:pt x="4229735" y="0"/>
                </a:cubicBezTo>
                <a:cubicBezTo>
                  <a:pt x="4413980" y="-55275"/>
                  <a:pt x="4469850" y="7145"/>
                  <a:pt x="4548414" y="0"/>
                </a:cubicBezTo>
                <a:cubicBezTo>
                  <a:pt x="4626978" y="-7145"/>
                  <a:pt x="4938797" y="30585"/>
                  <a:pt x="5040917" y="0"/>
                </a:cubicBezTo>
                <a:cubicBezTo>
                  <a:pt x="5143037" y="-30585"/>
                  <a:pt x="5560771" y="12517"/>
                  <a:pt x="5794158" y="0"/>
                </a:cubicBezTo>
                <a:cubicBezTo>
                  <a:pt x="6027545" y="-12517"/>
                  <a:pt x="6040721" y="32706"/>
                  <a:pt x="6286661" y="0"/>
                </a:cubicBezTo>
                <a:cubicBezTo>
                  <a:pt x="6532601" y="-32706"/>
                  <a:pt x="6459935" y="27014"/>
                  <a:pt x="6605340" y="0"/>
                </a:cubicBezTo>
                <a:cubicBezTo>
                  <a:pt x="6750745" y="-27014"/>
                  <a:pt x="6953351" y="33835"/>
                  <a:pt x="7097844" y="0"/>
                </a:cubicBezTo>
                <a:cubicBezTo>
                  <a:pt x="7242337" y="-33835"/>
                  <a:pt x="7681750" y="70447"/>
                  <a:pt x="7851084" y="0"/>
                </a:cubicBezTo>
                <a:cubicBezTo>
                  <a:pt x="8020418" y="-70447"/>
                  <a:pt x="8088818" y="20274"/>
                  <a:pt x="8169763" y="0"/>
                </a:cubicBezTo>
                <a:cubicBezTo>
                  <a:pt x="8250708" y="-20274"/>
                  <a:pt x="8545296" y="24002"/>
                  <a:pt x="8691237" y="0"/>
                </a:cubicBezTo>
                <a:cubicBezTo>
                  <a:pt x="8735590" y="186940"/>
                  <a:pt x="8677887" y="328265"/>
                  <a:pt x="8691237" y="467512"/>
                </a:cubicBezTo>
                <a:cubicBezTo>
                  <a:pt x="8704587" y="606759"/>
                  <a:pt x="8647596" y="729996"/>
                  <a:pt x="8691237" y="954107"/>
                </a:cubicBezTo>
                <a:cubicBezTo>
                  <a:pt x="8493061" y="1002637"/>
                  <a:pt x="8417677" y="941290"/>
                  <a:pt x="8285646" y="954107"/>
                </a:cubicBezTo>
                <a:cubicBezTo>
                  <a:pt x="8153615" y="966924"/>
                  <a:pt x="8034954" y="900414"/>
                  <a:pt x="7793143" y="954107"/>
                </a:cubicBezTo>
                <a:cubicBezTo>
                  <a:pt x="7551332" y="1007800"/>
                  <a:pt x="7455999" y="944681"/>
                  <a:pt x="7126814" y="954107"/>
                </a:cubicBezTo>
                <a:cubicBezTo>
                  <a:pt x="6797629" y="963533"/>
                  <a:pt x="6672418" y="900547"/>
                  <a:pt x="6547399" y="954107"/>
                </a:cubicBezTo>
                <a:cubicBezTo>
                  <a:pt x="6422380" y="1007667"/>
                  <a:pt x="6073058" y="907936"/>
                  <a:pt x="5881070" y="954107"/>
                </a:cubicBezTo>
                <a:cubicBezTo>
                  <a:pt x="5689082" y="1000278"/>
                  <a:pt x="5510417" y="931204"/>
                  <a:pt x="5301655" y="954107"/>
                </a:cubicBezTo>
                <a:cubicBezTo>
                  <a:pt x="5092894" y="977010"/>
                  <a:pt x="4855801" y="951734"/>
                  <a:pt x="4548414" y="954107"/>
                </a:cubicBezTo>
                <a:cubicBezTo>
                  <a:pt x="4241027" y="956480"/>
                  <a:pt x="4169932" y="933489"/>
                  <a:pt x="3882086" y="954107"/>
                </a:cubicBezTo>
                <a:cubicBezTo>
                  <a:pt x="3594240" y="974725"/>
                  <a:pt x="3325560" y="886125"/>
                  <a:pt x="3128845" y="954107"/>
                </a:cubicBezTo>
                <a:cubicBezTo>
                  <a:pt x="2932130" y="1022089"/>
                  <a:pt x="2828066" y="926264"/>
                  <a:pt x="2636342" y="954107"/>
                </a:cubicBezTo>
                <a:cubicBezTo>
                  <a:pt x="2444618" y="981950"/>
                  <a:pt x="2389543" y="933116"/>
                  <a:pt x="2317663" y="954107"/>
                </a:cubicBezTo>
                <a:cubicBezTo>
                  <a:pt x="2245783" y="975098"/>
                  <a:pt x="1771422" y="921204"/>
                  <a:pt x="1564423" y="954107"/>
                </a:cubicBezTo>
                <a:cubicBezTo>
                  <a:pt x="1357424" y="987010"/>
                  <a:pt x="1297366" y="946197"/>
                  <a:pt x="1158832" y="954107"/>
                </a:cubicBezTo>
                <a:cubicBezTo>
                  <a:pt x="1020298" y="962017"/>
                  <a:pt x="953983" y="944582"/>
                  <a:pt x="840153" y="954107"/>
                </a:cubicBezTo>
                <a:cubicBezTo>
                  <a:pt x="726323" y="963632"/>
                  <a:pt x="623349" y="947680"/>
                  <a:pt x="521474" y="954107"/>
                </a:cubicBezTo>
                <a:cubicBezTo>
                  <a:pt x="419599" y="960534"/>
                  <a:pt x="113822" y="921336"/>
                  <a:pt x="0" y="954107"/>
                </a:cubicBezTo>
                <a:cubicBezTo>
                  <a:pt x="-41894" y="819226"/>
                  <a:pt x="51620" y="656631"/>
                  <a:pt x="0" y="496136"/>
                </a:cubicBezTo>
                <a:cubicBezTo>
                  <a:pt x="-51620" y="335641"/>
                  <a:pt x="34942" y="135329"/>
                  <a:pt x="0" y="0"/>
                </a:cubicBezTo>
                <a:close/>
              </a:path>
              <a:path w="8691237" h="954107" stroke="0" extrusionOk="0">
                <a:moveTo>
                  <a:pt x="0" y="0"/>
                </a:moveTo>
                <a:cubicBezTo>
                  <a:pt x="165497" y="-21489"/>
                  <a:pt x="405489" y="45993"/>
                  <a:pt x="579416" y="0"/>
                </a:cubicBezTo>
                <a:cubicBezTo>
                  <a:pt x="753343" y="-45993"/>
                  <a:pt x="919998" y="66787"/>
                  <a:pt x="1158832" y="0"/>
                </a:cubicBezTo>
                <a:cubicBezTo>
                  <a:pt x="1397666" y="-66787"/>
                  <a:pt x="1465239" y="10357"/>
                  <a:pt x="1738247" y="0"/>
                </a:cubicBezTo>
                <a:cubicBezTo>
                  <a:pt x="2011256" y="-10357"/>
                  <a:pt x="2054202" y="24684"/>
                  <a:pt x="2143838" y="0"/>
                </a:cubicBezTo>
                <a:cubicBezTo>
                  <a:pt x="2233474" y="-24684"/>
                  <a:pt x="2739009" y="11128"/>
                  <a:pt x="2897079" y="0"/>
                </a:cubicBezTo>
                <a:cubicBezTo>
                  <a:pt x="3055149" y="-11128"/>
                  <a:pt x="3279793" y="45130"/>
                  <a:pt x="3650320" y="0"/>
                </a:cubicBezTo>
                <a:cubicBezTo>
                  <a:pt x="4020847" y="-45130"/>
                  <a:pt x="4191620" y="40235"/>
                  <a:pt x="4403560" y="0"/>
                </a:cubicBezTo>
                <a:cubicBezTo>
                  <a:pt x="4615500" y="-40235"/>
                  <a:pt x="4868882" y="33994"/>
                  <a:pt x="5156801" y="0"/>
                </a:cubicBezTo>
                <a:cubicBezTo>
                  <a:pt x="5444720" y="-33994"/>
                  <a:pt x="5654752" y="51049"/>
                  <a:pt x="5823129" y="0"/>
                </a:cubicBezTo>
                <a:cubicBezTo>
                  <a:pt x="5991506" y="-51049"/>
                  <a:pt x="6246638" y="32664"/>
                  <a:pt x="6402545" y="0"/>
                </a:cubicBezTo>
                <a:cubicBezTo>
                  <a:pt x="6558452" y="-32664"/>
                  <a:pt x="6789110" y="1862"/>
                  <a:pt x="6981960" y="0"/>
                </a:cubicBezTo>
                <a:cubicBezTo>
                  <a:pt x="7174811" y="-1862"/>
                  <a:pt x="7169302" y="35890"/>
                  <a:pt x="7300639" y="0"/>
                </a:cubicBezTo>
                <a:cubicBezTo>
                  <a:pt x="7431976" y="-35890"/>
                  <a:pt x="7880621" y="89077"/>
                  <a:pt x="8053880" y="0"/>
                </a:cubicBezTo>
                <a:cubicBezTo>
                  <a:pt x="8227139" y="-89077"/>
                  <a:pt x="8539335" y="6636"/>
                  <a:pt x="8691237" y="0"/>
                </a:cubicBezTo>
                <a:cubicBezTo>
                  <a:pt x="8727865" y="142752"/>
                  <a:pt x="8676395" y="273944"/>
                  <a:pt x="8691237" y="486595"/>
                </a:cubicBezTo>
                <a:cubicBezTo>
                  <a:pt x="8706079" y="699247"/>
                  <a:pt x="8652820" y="858893"/>
                  <a:pt x="8691237" y="954107"/>
                </a:cubicBezTo>
                <a:cubicBezTo>
                  <a:pt x="8490882" y="992358"/>
                  <a:pt x="8302057" y="912179"/>
                  <a:pt x="8198734" y="954107"/>
                </a:cubicBezTo>
                <a:cubicBezTo>
                  <a:pt x="8095411" y="996035"/>
                  <a:pt x="7984334" y="918397"/>
                  <a:pt x="7880055" y="954107"/>
                </a:cubicBezTo>
                <a:cubicBezTo>
                  <a:pt x="7775776" y="989817"/>
                  <a:pt x="7653101" y="937840"/>
                  <a:pt x="7474464" y="954107"/>
                </a:cubicBezTo>
                <a:cubicBezTo>
                  <a:pt x="7295827" y="970374"/>
                  <a:pt x="6942068" y="879548"/>
                  <a:pt x="6721223" y="954107"/>
                </a:cubicBezTo>
                <a:cubicBezTo>
                  <a:pt x="6500378" y="1028666"/>
                  <a:pt x="6446250" y="943840"/>
                  <a:pt x="6315632" y="954107"/>
                </a:cubicBezTo>
                <a:cubicBezTo>
                  <a:pt x="6185014" y="964374"/>
                  <a:pt x="5718885" y="879972"/>
                  <a:pt x="5562392" y="954107"/>
                </a:cubicBezTo>
                <a:cubicBezTo>
                  <a:pt x="5405899" y="1028242"/>
                  <a:pt x="5217337" y="897734"/>
                  <a:pt x="4982976" y="954107"/>
                </a:cubicBezTo>
                <a:cubicBezTo>
                  <a:pt x="4748615" y="1010480"/>
                  <a:pt x="4528532" y="880237"/>
                  <a:pt x="4316648" y="954107"/>
                </a:cubicBezTo>
                <a:cubicBezTo>
                  <a:pt x="4104764" y="1027977"/>
                  <a:pt x="3878986" y="945677"/>
                  <a:pt x="3737232" y="954107"/>
                </a:cubicBezTo>
                <a:cubicBezTo>
                  <a:pt x="3595478" y="962537"/>
                  <a:pt x="3416066" y="943000"/>
                  <a:pt x="3157816" y="954107"/>
                </a:cubicBezTo>
                <a:cubicBezTo>
                  <a:pt x="2899566" y="965214"/>
                  <a:pt x="2941757" y="936686"/>
                  <a:pt x="2839137" y="954107"/>
                </a:cubicBezTo>
                <a:cubicBezTo>
                  <a:pt x="2736517" y="971528"/>
                  <a:pt x="2460308" y="926613"/>
                  <a:pt x="2346634" y="954107"/>
                </a:cubicBezTo>
                <a:cubicBezTo>
                  <a:pt x="2232960" y="981601"/>
                  <a:pt x="1967462" y="917611"/>
                  <a:pt x="1854131" y="954107"/>
                </a:cubicBezTo>
                <a:cubicBezTo>
                  <a:pt x="1740800" y="990603"/>
                  <a:pt x="1657095" y="951811"/>
                  <a:pt x="1535452" y="954107"/>
                </a:cubicBezTo>
                <a:cubicBezTo>
                  <a:pt x="1413809" y="956403"/>
                  <a:pt x="1144442" y="949854"/>
                  <a:pt x="782211" y="954107"/>
                </a:cubicBezTo>
                <a:cubicBezTo>
                  <a:pt x="419980" y="958360"/>
                  <a:pt x="254812" y="895199"/>
                  <a:pt x="0" y="954107"/>
                </a:cubicBezTo>
                <a:cubicBezTo>
                  <a:pt x="-15927" y="797150"/>
                  <a:pt x="57027" y="603902"/>
                  <a:pt x="0" y="467512"/>
                </a:cubicBezTo>
                <a:cubicBezTo>
                  <a:pt x="-57027" y="331123"/>
                  <a:pt x="12739" y="215961"/>
                  <a:pt x="0" y="0"/>
                </a:cubicBezTo>
                <a:close/>
              </a:path>
            </a:pathLst>
          </a:custGeom>
          <a:solidFill>
            <a:srgbClr val="D2ECB7"/>
          </a:solidFill>
          <a:ln>
            <a:solidFill>
              <a:schemeClr val="tx1"/>
            </a:solidFill>
            <a:extLst>
              <a:ext uri="{C807C97D-BFC1-408E-A445-0C87EB9F89A2}">
                <ask:lineSketchStyleProps xmlns:ask="http://schemas.microsoft.com/office/drawing/2018/sketchyshapes" sd="794439791">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RQ1: What verbs are used in the API functionality sentences?</a:t>
            </a:r>
          </a:p>
        </p:txBody>
      </p:sp>
      <p:sp>
        <p:nvSpPr>
          <p:cNvPr id="6" name="矩形 5">
            <a:extLst>
              <a:ext uri="{FF2B5EF4-FFF2-40B4-BE49-F238E27FC236}">
                <a16:creationId xmlns:a16="http://schemas.microsoft.com/office/drawing/2014/main" id="{22183931-29B0-2B4E-A547-9C5F97D57B65}"/>
              </a:ext>
            </a:extLst>
          </p:cNvPr>
          <p:cNvSpPr/>
          <p:nvPr/>
        </p:nvSpPr>
        <p:spPr>
          <a:xfrm>
            <a:off x="3400148" y="4454259"/>
            <a:ext cx="8691238" cy="954107"/>
          </a:xfrm>
          <a:custGeom>
            <a:avLst/>
            <a:gdLst>
              <a:gd name="connsiteX0" fmla="*/ 0 w 8691238"/>
              <a:gd name="connsiteY0" fmla="*/ 0 h 954107"/>
              <a:gd name="connsiteX1" fmla="*/ 579416 w 8691238"/>
              <a:gd name="connsiteY1" fmla="*/ 0 h 954107"/>
              <a:gd name="connsiteX2" fmla="*/ 1245744 w 8691238"/>
              <a:gd name="connsiteY2" fmla="*/ 0 h 954107"/>
              <a:gd name="connsiteX3" fmla="*/ 1912072 w 8691238"/>
              <a:gd name="connsiteY3" fmla="*/ 0 h 954107"/>
              <a:gd name="connsiteX4" fmla="*/ 2665313 w 8691238"/>
              <a:gd name="connsiteY4" fmla="*/ 0 h 954107"/>
              <a:gd name="connsiteX5" fmla="*/ 3070904 w 8691238"/>
              <a:gd name="connsiteY5" fmla="*/ 0 h 954107"/>
              <a:gd name="connsiteX6" fmla="*/ 3389583 w 8691238"/>
              <a:gd name="connsiteY6" fmla="*/ 0 h 954107"/>
              <a:gd name="connsiteX7" fmla="*/ 4142823 w 8691238"/>
              <a:gd name="connsiteY7" fmla="*/ 0 h 954107"/>
              <a:gd name="connsiteX8" fmla="*/ 4896064 w 8691238"/>
              <a:gd name="connsiteY8" fmla="*/ 0 h 954107"/>
              <a:gd name="connsiteX9" fmla="*/ 5649305 w 8691238"/>
              <a:gd name="connsiteY9" fmla="*/ 0 h 954107"/>
              <a:gd name="connsiteX10" fmla="*/ 6141808 w 8691238"/>
              <a:gd name="connsiteY10" fmla="*/ 0 h 954107"/>
              <a:gd name="connsiteX11" fmla="*/ 6460487 w 8691238"/>
              <a:gd name="connsiteY11" fmla="*/ 0 h 954107"/>
              <a:gd name="connsiteX12" fmla="*/ 7126815 w 8691238"/>
              <a:gd name="connsiteY12" fmla="*/ 0 h 954107"/>
              <a:gd name="connsiteX13" fmla="*/ 7706231 w 8691238"/>
              <a:gd name="connsiteY13" fmla="*/ 0 h 954107"/>
              <a:gd name="connsiteX14" fmla="*/ 8691238 w 8691238"/>
              <a:gd name="connsiteY14" fmla="*/ 0 h 954107"/>
              <a:gd name="connsiteX15" fmla="*/ 8691238 w 8691238"/>
              <a:gd name="connsiteY15" fmla="*/ 486595 h 954107"/>
              <a:gd name="connsiteX16" fmla="*/ 8691238 w 8691238"/>
              <a:gd name="connsiteY16" fmla="*/ 954107 h 954107"/>
              <a:gd name="connsiteX17" fmla="*/ 8024910 w 8691238"/>
              <a:gd name="connsiteY17" fmla="*/ 954107 h 954107"/>
              <a:gd name="connsiteX18" fmla="*/ 7706231 w 8691238"/>
              <a:gd name="connsiteY18" fmla="*/ 954107 h 954107"/>
              <a:gd name="connsiteX19" fmla="*/ 7126815 w 8691238"/>
              <a:gd name="connsiteY19" fmla="*/ 954107 h 954107"/>
              <a:gd name="connsiteX20" fmla="*/ 6634312 w 8691238"/>
              <a:gd name="connsiteY20" fmla="*/ 954107 h 954107"/>
              <a:gd name="connsiteX21" fmla="*/ 5967983 w 8691238"/>
              <a:gd name="connsiteY21" fmla="*/ 954107 h 954107"/>
              <a:gd name="connsiteX22" fmla="*/ 5475480 w 8691238"/>
              <a:gd name="connsiteY22" fmla="*/ 954107 h 954107"/>
              <a:gd name="connsiteX23" fmla="*/ 5156801 w 8691238"/>
              <a:gd name="connsiteY23" fmla="*/ 954107 h 954107"/>
              <a:gd name="connsiteX24" fmla="*/ 4577385 w 8691238"/>
              <a:gd name="connsiteY24" fmla="*/ 954107 h 954107"/>
              <a:gd name="connsiteX25" fmla="*/ 3997969 w 8691238"/>
              <a:gd name="connsiteY25" fmla="*/ 954107 h 954107"/>
              <a:gd name="connsiteX26" fmla="*/ 3331641 w 8691238"/>
              <a:gd name="connsiteY26" fmla="*/ 954107 h 954107"/>
              <a:gd name="connsiteX27" fmla="*/ 3012963 w 8691238"/>
              <a:gd name="connsiteY27" fmla="*/ 954107 h 954107"/>
              <a:gd name="connsiteX28" fmla="*/ 2346634 w 8691238"/>
              <a:gd name="connsiteY28" fmla="*/ 954107 h 954107"/>
              <a:gd name="connsiteX29" fmla="*/ 1680306 w 8691238"/>
              <a:gd name="connsiteY29" fmla="*/ 954107 h 954107"/>
              <a:gd name="connsiteX30" fmla="*/ 1187803 w 8691238"/>
              <a:gd name="connsiteY30" fmla="*/ 954107 h 954107"/>
              <a:gd name="connsiteX31" fmla="*/ 0 w 8691238"/>
              <a:gd name="connsiteY31" fmla="*/ 954107 h 954107"/>
              <a:gd name="connsiteX32" fmla="*/ 0 w 8691238"/>
              <a:gd name="connsiteY32" fmla="*/ 496136 h 954107"/>
              <a:gd name="connsiteX33" fmla="*/ 0 w 8691238"/>
              <a:gd name="connsiteY33"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691238" h="954107" fill="none" extrusionOk="0">
                <a:moveTo>
                  <a:pt x="0" y="0"/>
                </a:moveTo>
                <a:cubicBezTo>
                  <a:pt x="257138" y="-40728"/>
                  <a:pt x="317481" y="13045"/>
                  <a:pt x="579416" y="0"/>
                </a:cubicBezTo>
                <a:cubicBezTo>
                  <a:pt x="841351" y="-13045"/>
                  <a:pt x="1000423" y="54217"/>
                  <a:pt x="1245744" y="0"/>
                </a:cubicBezTo>
                <a:cubicBezTo>
                  <a:pt x="1491065" y="-54217"/>
                  <a:pt x="1615959" y="17735"/>
                  <a:pt x="1912072" y="0"/>
                </a:cubicBezTo>
                <a:cubicBezTo>
                  <a:pt x="2208185" y="-17735"/>
                  <a:pt x="2493490" y="63584"/>
                  <a:pt x="2665313" y="0"/>
                </a:cubicBezTo>
                <a:cubicBezTo>
                  <a:pt x="2837136" y="-63584"/>
                  <a:pt x="2882932" y="42497"/>
                  <a:pt x="3070904" y="0"/>
                </a:cubicBezTo>
                <a:cubicBezTo>
                  <a:pt x="3258876" y="-42497"/>
                  <a:pt x="3264213" y="34542"/>
                  <a:pt x="3389583" y="0"/>
                </a:cubicBezTo>
                <a:cubicBezTo>
                  <a:pt x="3514953" y="-34542"/>
                  <a:pt x="3911115" y="32602"/>
                  <a:pt x="4142823" y="0"/>
                </a:cubicBezTo>
                <a:cubicBezTo>
                  <a:pt x="4374531" y="-32602"/>
                  <a:pt x="4607421" y="82701"/>
                  <a:pt x="4896064" y="0"/>
                </a:cubicBezTo>
                <a:cubicBezTo>
                  <a:pt x="5184707" y="-82701"/>
                  <a:pt x="5319241" y="87555"/>
                  <a:pt x="5649305" y="0"/>
                </a:cubicBezTo>
                <a:cubicBezTo>
                  <a:pt x="5979369" y="-87555"/>
                  <a:pt x="5910487" y="47870"/>
                  <a:pt x="6141808" y="0"/>
                </a:cubicBezTo>
                <a:cubicBezTo>
                  <a:pt x="6373129" y="-47870"/>
                  <a:pt x="6379252" y="21665"/>
                  <a:pt x="6460487" y="0"/>
                </a:cubicBezTo>
                <a:cubicBezTo>
                  <a:pt x="6541722" y="-21665"/>
                  <a:pt x="6986821" y="53483"/>
                  <a:pt x="7126815" y="0"/>
                </a:cubicBezTo>
                <a:cubicBezTo>
                  <a:pt x="7266809" y="-53483"/>
                  <a:pt x="7459184" y="46828"/>
                  <a:pt x="7706231" y="0"/>
                </a:cubicBezTo>
                <a:cubicBezTo>
                  <a:pt x="7953278" y="-46828"/>
                  <a:pt x="8211732" y="84626"/>
                  <a:pt x="8691238" y="0"/>
                </a:cubicBezTo>
                <a:cubicBezTo>
                  <a:pt x="8731149" y="239229"/>
                  <a:pt x="8635488" y="302005"/>
                  <a:pt x="8691238" y="486595"/>
                </a:cubicBezTo>
                <a:cubicBezTo>
                  <a:pt x="8746988" y="671185"/>
                  <a:pt x="8670333" y="797489"/>
                  <a:pt x="8691238" y="954107"/>
                </a:cubicBezTo>
                <a:cubicBezTo>
                  <a:pt x="8408716" y="1002312"/>
                  <a:pt x="8175072" y="878324"/>
                  <a:pt x="8024910" y="954107"/>
                </a:cubicBezTo>
                <a:cubicBezTo>
                  <a:pt x="7874748" y="1029890"/>
                  <a:pt x="7841877" y="930609"/>
                  <a:pt x="7706231" y="954107"/>
                </a:cubicBezTo>
                <a:cubicBezTo>
                  <a:pt x="7570585" y="977605"/>
                  <a:pt x="7322797" y="943863"/>
                  <a:pt x="7126815" y="954107"/>
                </a:cubicBezTo>
                <a:cubicBezTo>
                  <a:pt x="6930833" y="964351"/>
                  <a:pt x="6763565" y="913891"/>
                  <a:pt x="6634312" y="954107"/>
                </a:cubicBezTo>
                <a:cubicBezTo>
                  <a:pt x="6505059" y="994323"/>
                  <a:pt x="6205309" y="948232"/>
                  <a:pt x="5967983" y="954107"/>
                </a:cubicBezTo>
                <a:cubicBezTo>
                  <a:pt x="5730657" y="959982"/>
                  <a:pt x="5707080" y="901735"/>
                  <a:pt x="5475480" y="954107"/>
                </a:cubicBezTo>
                <a:cubicBezTo>
                  <a:pt x="5243880" y="1006479"/>
                  <a:pt x="5253663" y="916754"/>
                  <a:pt x="5156801" y="954107"/>
                </a:cubicBezTo>
                <a:cubicBezTo>
                  <a:pt x="5059939" y="991460"/>
                  <a:pt x="4794333" y="946037"/>
                  <a:pt x="4577385" y="954107"/>
                </a:cubicBezTo>
                <a:cubicBezTo>
                  <a:pt x="4360437" y="962177"/>
                  <a:pt x="4126548" y="945319"/>
                  <a:pt x="3997969" y="954107"/>
                </a:cubicBezTo>
                <a:cubicBezTo>
                  <a:pt x="3869390" y="962895"/>
                  <a:pt x="3574845" y="941389"/>
                  <a:pt x="3331641" y="954107"/>
                </a:cubicBezTo>
                <a:cubicBezTo>
                  <a:pt x="3088437" y="966825"/>
                  <a:pt x="3165430" y="945762"/>
                  <a:pt x="3012963" y="954107"/>
                </a:cubicBezTo>
                <a:cubicBezTo>
                  <a:pt x="2860496" y="962452"/>
                  <a:pt x="2501406" y="921748"/>
                  <a:pt x="2346634" y="954107"/>
                </a:cubicBezTo>
                <a:cubicBezTo>
                  <a:pt x="2191862" y="986466"/>
                  <a:pt x="1835273" y="949861"/>
                  <a:pt x="1680306" y="954107"/>
                </a:cubicBezTo>
                <a:cubicBezTo>
                  <a:pt x="1525339" y="958353"/>
                  <a:pt x="1401821" y="953423"/>
                  <a:pt x="1187803" y="954107"/>
                </a:cubicBezTo>
                <a:cubicBezTo>
                  <a:pt x="973785" y="954791"/>
                  <a:pt x="367839" y="944862"/>
                  <a:pt x="0" y="954107"/>
                </a:cubicBezTo>
                <a:cubicBezTo>
                  <a:pt x="-50015" y="791338"/>
                  <a:pt x="14939" y="712941"/>
                  <a:pt x="0" y="496136"/>
                </a:cubicBezTo>
                <a:cubicBezTo>
                  <a:pt x="-14939" y="279331"/>
                  <a:pt x="37643" y="153642"/>
                  <a:pt x="0" y="0"/>
                </a:cubicBezTo>
                <a:close/>
              </a:path>
              <a:path w="8691238" h="954107" stroke="0" extrusionOk="0">
                <a:moveTo>
                  <a:pt x="0" y="0"/>
                </a:moveTo>
                <a:cubicBezTo>
                  <a:pt x="223093" y="-40410"/>
                  <a:pt x="251385" y="29883"/>
                  <a:pt x="492503" y="0"/>
                </a:cubicBezTo>
                <a:cubicBezTo>
                  <a:pt x="733621" y="-29883"/>
                  <a:pt x="888801" y="36208"/>
                  <a:pt x="1158832" y="0"/>
                </a:cubicBezTo>
                <a:cubicBezTo>
                  <a:pt x="1428863" y="-36208"/>
                  <a:pt x="1508072" y="18752"/>
                  <a:pt x="1738248" y="0"/>
                </a:cubicBezTo>
                <a:cubicBezTo>
                  <a:pt x="1968424" y="-18752"/>
                  <a:pt x="1966969" y="18817"/>
                  <a:pt x="2143839" y="0"/>
                </a:cubicBezTo>
                <a:cubicBezTo>
                  <a:pt x="2320709" y="-18817"/>
                  <a:pt x="2447921" y="57772"/>
                  <a:pt x="2723255" y="0"/>
                </a:cubicBezTo>
                <a:cubicBezTo>
                  <a:pt x="2998589" y="-57772"/>
                  <a:pt x="3104383" y="42053"/>
                  <a:pt x="3215758" y="0"/>
                </a:cubicBezTo>
                <a:cubicBezTo>
                  <a:pt x="3327133" y="-42053"/>
                  <a:pt x="3573592" y="33543"/>
                  <a:pt x="3708262" y="0"/>
                </a:cubicBezTo>
                <a:cubicBezTo>
                  <a:pt x="3842932" y="-33543"/>
                  <a:pt x="4006097" y="354"/>
                  <a:pt x="4200765" y="0"/>
                </a:cubicBezTo>
                <a:cubicBezTo>
                  <a:pt x="4395433" y="-354"/>
                  <a:pt x="4422604" y="30268"/>
                  <a:pt x="4519444" y="0"/>
                </a:cubicBezTo>
                <a:cubicBezTo>
                  <a:pt x="4616284" y="-30268"/>
                  <a:pt x="4801800" y="37140"/>
                  <a:pt x="4925035" y="0"/>
                </a:cubicBezTo>
                <a:cubicBezTo>
                  <a:pt x="5048270" y="-37140"/>
                  <a:pt x="5347522" y="25336"/>
                  <a:pt x="5591363" y="0"/>
                </a:cubicBezTo>
                <a:cubicBezTo>
                  <a:pt x="5835204" y="-25336"/>
                  <a:pt x="6136078" y="42882"/>
                  <a:pt x="6344604" y="0"/>
                </a:cubicBezTo>
                <a:cubicBezTo>
                  <a:pt x="6553130" y="-42882"/>
                  <a:pt x="6597694" y="31787"/>
                  <a:pt x="6837107" y="0"/>
                </a:cubicBezTo>
                <a:cubicBezTo>
                  <a:pt x="7076520" y="-31787"/>
                  <a:pt x="7276228" y="72908"/>
                  <a:pt x="7590348" y="0"/>
                </a:cubicBezTo>
                <a:cubicBezTo>
                  <a:pt x="7904468" y="-72908"/>
                  <a:pt x="7890824" y="34914"/>
                  <a:pt x="8082851" y="0"/>
                </a:cubicBezTo>
                <a:cubicBezTo>
                  <a:pt x="8274878" y="-34914"/>
                  <a:pt x="8544717" y="28744"/>
                  <a:pt x="8691238" y="0"/>
                </a:cubicBezTo>
                <a:cubicBezTo>
                  <a:pt x="8745025" y="210157"/>
                  <a:pt x="8667565" y="281568"/>
                  <a:pt x="8691238" y="467512"/>
                </a:cubicBezTo>
                <a:cubicBezTo>
                  <a:pt x="8714911" y="653456"/>
                  <a:pt x="8633249" y="726479"/>
                  <a:pt x="8691238" y="954107"/>
                </a:cubicBezTo>
                <a:cubicBezTo>
                  <a:pt x="8608135" y="972382"/>
                  <a:pt x="8421318" y="953037"/>
                  <a:pt x="8285647" y="954107"/>
                </a:cubicBezTo>
                <a:cubicBezTo>
                  <a:pt x="8149976" y="955177"/>
                  <a:pt x="7778113" y="941614"/>
                  <a:pt x="7532406" y="954107"/>
                </a:cubicBezTo>
                <a:cubicBezTo>
                  <a:pt x="7286699" y="966600"/>
                  <a:pt x="7120158" y="900155"/>
                  <a:pt x="6866078" y="954107"/>
                </a:cubicBezTo>
                <a:cubicBezTo>
                  <a:pt x="6611998" y="1008059"/>
                  <a:pt x="6595921" y="915272"/>
                  <a:pt x="6373575" y="954107"/>
                </a:cubicBezTo>
                <a:cubicBezTo>
                  <a:pt x="6151229" y="992942"/>
                  <a:pt x="5990345" y="902054"/>
                  <a:pt x="5881071" y="954107"/>
                </a:cubicBezTo>
                <a:cubicBezTo>
                  <a:pt x="5771797" y="1006160"/>
                  <a:pt x="5563427" y="889996"/>
                  <a:pt x="5301655" y="954107"/>
                </a:cubicBezTo>
                <a:cubicBezTo>
                  <a:pt x="5039883" y="1018218"/>
                  <a:pt x="5061069" y="943945"/>
                  <a:pt x="4982976" y="954107"/>
                </a:cubicBezTo>
                <a:cubicBezTo>
                  <a:pt x="4904883" y="964269"/>
                  <a:pt x="4621582" y="940671"/>
                  <a:pt x="4316648" y="954107"/>
                </a:cubicBezTo>
                <a:cubicBezTo>
                  <a:pt x="4011714" y="967543"/>
                  <a:pt x="4025030" y="900813"/>
                  <a:pt x="3737232" y="954107"/>
                </a:cubicBezTo>
                <a:cubicBezTo>
                  <a:pt x="3449434" y="1007401"/>
                  <a:pt x="3379613" y="919422"/>
                  <a:pt x="3070904" y="954107"/>
                </a:cubicBezTo>
                <a:cubicBezTo>
                  <a:pt x="2762195" y="988792"/>
                  <a:pt x="2654846" y="868207"/>
                  <a:pt x="2317663" y="954107"/>
                </a:cubicBezTo>
                <a:cubicBezTo>
                  <a:pt x="1980480" y="1040007"/>
                  <a:pt x="1918048" y="920400"/>
                  <a:pt x="1564423" y="954107"/>
                </a:cubicBezTo>
                <a:cubicBezTo>
                  <a:pt x="1210798" y="987814"/>
                  <a:pt x="1116192" y="932393"/>
                  <a:pt x="898095" y="954107"/>
                </a:cubicBezTo>
                <a:cubicBezTo>
                  <a:pt x="679998" y="975821"/>
                  <a:pt x="435884" y="856342"/>
                  <a:pt x="0" y="954107"/>
                </a:cubicBezTo>
                <a:cubicBezTo>
                  <a:pt x="-43797" y="753898"/>
                  <a:pt x="55105" y="580129"/>
                  <a:pt x="0" y="486595"/>
                </a:cubicBezTo>
                <a:cubicBezTo>
                  <a:pt x="-55105" y="393061"/>
                  <a:pt x="45336" y="124163"/>
                  <a:pt x="0" y="0"/>
                </a:cubicBezTo>
                <a:close/>
              </a:path>
            </a:pathLst>
          </a:custGeom>
          <a:solidFill>
            <a:srgbClr val="D2ECB7"/>
          </a:solidFill>
          <a:ln>
            <a:solidFill>
              <a:schemeClr val="tx1"/>
            </a:solidFill>
            <a:extLst>
              <a:ext uri="{C807C97D-BFC1-408E-A445-0C87EB9F89A2}">
                <ask:lineSketchStyleProps xmlns:ask="http://schemas.microsoft.com/office/drawing/2018/sketchyshapes" sd="192038887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RQ3: What phrase patterns are used in the functionality sentences from each functionality category? </a:t>
            </a:r>
          </a:p>
        </p:txBody>
      </p:sp>
      <p:sp>
        <p:nvSpPr>
          <p:cNvPr id="9" name="文本框 8">
            <a:extLst>
              <a:ext uri="{FF2B5EF4-FFF2-40B4-BE49-F238E27FC236}">
                <a16:creationId xmlns:a16="http://schemas.microsoft.com/office/drawing/2014/main" id="{3E8F126C-F680-445D-8D95-5CDD83496580}"/>
              </a:ext>
            </a:extLst>
          </p:cNvPr>
          <p:cNvSpPr txBox="1"/>
          <p:nvPr/>
        </p:nvSpPr>
        <p:spPr>
          <a:xfrm>
            <a:off x="0" y="31401"/>
            <a:ext cx="4597637"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Empirical Study</a:t>
            </a:r>
          </a:p>
        </p:txBody>
      </p:sp>
      <p:pic>
        <p:nvPicPr>
          <p:cNvPr id="10" name="音频 9">
            <a:hlinkClick r:id="" action="ppaction://media"/>
            <a:extLst>
              <a:ext uri="{FF2B5EF4-FFF2-40B4-BE49-F238E27FC236}">
                <a16:creationId xmlns:a16="http://schemas.microsoft.com/office/drawing/2014/main" id="{377DA679-B9E4-481E-A54B-86FFE46FAA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648253754"/>
      </p:ext>
    </p:extLst>
  </p:cSld>
  <p:clrMapOvr>
    <a:masterClrMapping/>
  </p:clrMapOvr>
  <mc:AlternateContent xmlns:mc="http://schemas.openxmlformats.org/markup-compatibility/2006">
    <mc:Choice xmlns:p14="http://schemas.microsoft.com/office/powerpoint/2010/main" Requires="p14">
      <p:transition p14:dur="10" advTm="20813"/>
    </mc:Choice>
    <mc:Fallback>
      <p:transition advTm="2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10"/>
                </p:tgtEl>
              </p:cMediaNode>
            </p:audio>
          </p:childTnLst>
        </p:cTn>
      </p:par>
    </p:tnLst>
    <p:bldLst>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1419132" y="1104293"/>
            <a:ext cx="4648200" cy="400050"/>
          </a:xfrm>
          <a:prstGeom prst="rect">
            <a:avLst/>
          </a:prstGeom>
        </p:spPr>
      </p:pic>
      <p:pic>
        <p:nvPicPr>
          <p:cNvPr id="3" name="图片 2"/>
          <p:cNvPicPr>
            <a:picLocks noChangeAspect="1"/>
          </p:cNvPicPr>
          <p:nvPr/>
        </p:nvPicPr>
        <p:blipFill rotWithShape="1">
          <a:blip r:embed="rId4"/>
          <a:srcRect l="1435" t="14564" r="1824" b="3570"/>
          <a:stretch/>
        </p:blipFill>
        <p:spPr>
          <a:xfrm>
            <a:off x="235974" y="1445351"/>
            <a:ext cx="6948524" cy="3904568"/>
          </a:xfrm>
          <a:prstGeom prst="rect">
            <a:avLst/>
          </a:prstGeom>
        </p:spPr>
      </p:pic>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 name="矩形 3"/>
          <p:cNvSpPr/>
          <p:nvPr/>
        </p:nvSpPr>
        <p:spPr>
          <a:xfrm>
            <a:off x="324462" y="1851380"/>
            <a:ext cx="2153264" cy="103238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915C8B2-1209-B040-87A0-4D94BA225DDD}"/>
              </a:ext>
            </a:extLst>
          </p:cNvPr>
          <p:cNvSpPr txBox="1"/>
          <p:nvPr/>
        </p:nvSpPr>
        <p:spPr>
          <a:xfrm>
            <a:off x="7327515" y="4073657"/>
            <a:ext cx="4616245" cy="1815882"/>
          </a:xfrm>
          <a:prstGeom prst="rect">
            <a:avLst/>
          </a:prstGeom>
          <a:noFill/>
        </p:spPr>
        <p:txBody>
          <a:bodyPr wrap="square" rtlCol="0">
            <a:spAutoFit/>
          </a:bodyPr>
          <a:lstStyle/>
          <a:p>
            <a:r>
              <a:rPr lang="en-US" altLang="zh-CN" sz="2800" b="1" dirty="0">
                <a:latin typeface="Times New Roman" panose="02020603050405020304" pitchFamily="18" charset="0"/>
                <a:cs typeface="Times New Roman" panose="02020603050405020304" pitchFamily="18" charset="0"/>
              </a:rPr>
              <a:t>Most verbs are not domain specific! They could occur in other libraries from different domains.</a:t>
            </a:r>
          </a:p>
        </p:txBody>
      </p:sp>
      <p:sp>
        <p:nvSpPr>
          <p:cNvPr id="11" name="右箭头 10">
            <a:extLst>
              <a:ext uri="{FF2B5EF4-FFF2-40B4-BE49-F238E27FC236}">
                <a16:creationId xmlns:a16="http://schemas.microsoft.com/office/drawing/2014/main" id="{26A2B2FC-83CE-5A41-BD8F-686124768D3B}"/>
              </a:ext>
            </a:extLst>
          </p:cNvPr>
          <p:cNvSpPr/>
          <p:nvPr/>
        </p:nvSpPr>
        <p:spPr>
          <a:xfrm rot="5400000">
            <a:off x="9377875" y="2434193"/>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文本框 12">
            <a:extLst>
              <a:ext uri="{FF2B5EF4-FFF2-40B4-BE49-F238E27FC236}">
                <a16:creationId xmlns:a16="http://schemas.microsoft.com/office/drawing/2014/main" id="{3915C8B2-1209-B040-87A0-4D94BA225DDD}"/>
              </a:ext>
            </a:extLst>
          </p:cNvPr>
          <p:cNvSpPr txBox="1"/>
          <p:nvPr/>
        </p:nvSpPr>
        <p:spPr>
          <a:xfrm>
            <a:off x="7231810" y="1376773"/>
            <a:ext cx="4543455" cy="954107"/>
          </a:xfrm>
          <a:prstGeom prst="rect">
            <a:avLst/>
          </a:prstGeom>
          <a:noFill/>
        </p:spPr>
        <p:txBody>
          <a:bodyPr wrap="square" rtlCol="0">
            <a:spAutoFit/>
          </a:bodyPr>
          <a:lstStyle/>
          <a:p>
            <a:pPr algn="ctr"/>
            <a:r>
              <a:rPr lang="en-US" altLang="zh-CN" sz="2800" b="1" dirty="0">
                <a:latin typeface="Times New Roman" panose="02020603050405020304" pitchFamily="18" charset="0"/>
                <a:cs typeface="Times New Roman" panose="02020603050405020304" pitchFamily="18" charset="0"/>
              </a:rPr>
              <a:t>Identify verbs in </a:t>
            </a:r>
            <a:r>
              <a:rPr lang="en-US" altLang="zh-CN" sz="2800" b="1" dirty="0">
                <a:solidFill>
                  <a:srgbClr val="FF0000"/>
                </a:solidFill>
                <a:latin typeface="Times New Roman" panose="02020603050405020304" pitchFamily="18" charset="0"/>
                <a:cs typeface="Times New Roman" panose="02020603050405020304" pitchFamily="18" charset="0"/>
              </a:rPr>
              <a:t>54,256 </a:t>
            </a:r>
            <a:r>
              <a:rPr lang="en-US" altLang="zh-CN" sz="2800" b="1" dirty="0" err="1">
                <a:latin typeface="Times New Roman" panose="02020603050405020304" pitchFamily="18" charset="0"/>
                <a:cs typeface="Times New Roman" panose="02020603050405020304" pitchFamily="18" charset="0"/>
              </a:rPr>
              <a:t>f_sentences</a:t>
            </a:r>
            <a:r>
              <a:rPr lang="en-US" altLang="zh-CN" sz="2800" b="1" dirty="0">
                <a:latin typeface="Times New Roman" panose="02020603050405020304" pitchFamily="18" charset="0"/>
                <a:cs typeface="Times New Roman" panose="02020603050405020304" pitchFamily="18" charset="0"/>
              </a:rPr>
              <a:t> by Spacy</a:t>
            </a:r>
            <a:r>
              <a:rPr lang="en-US" altLang="zh-CN" sz="2800" b="1" dirty="0">
                <a:solidFill>
                  <a:srgbClr val="FF0000"/>
                </a:solidFill>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 </a:t>
            </a:r>
            <a:endParaRPr lang="en-US" altLang="zh-CN" sz="2800" dirty="0">
              <a:latin typeface="Kaiti SC" charset="-122"/>
              <a:ea typeface="Kaiti SC" charset="-122"/>
            </a:endParaRPr>
          </a:p>
        </p:txBody>
      </p:sp>
      <p:sp>
        <p:nvSpPr>
          <p:cNvPr id="12" name="矩形 11"/>
          <p:cNvSpPr/>
          <p:nvPr/>
        </p:nvSpPr>
        <p:spPr>
          <a:xfrm>
            <a:off x="848529" y="5349919"/>
            <a:ext cx="5789405" cy="523220"/>
          </a:xfrm>
          <a:prstGeom prst="rect">
            <a:avLst/>
          </a:prstGeom>
        </p:spPr>
        <p:txBody>
          <a:bodyPr wrap="none">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Top 30 verbs are not domain specific</a:t>
            </a:r>
            <a:endParaRPr lang="zh-CN" altLang="en-US" sz="2800" dirty="0">
              <a:solidFill>
                <a:srgbClr val="FF0000"/>
              </a:solidFill>
            </a:endParaRPr>
          </a:p>
        </p:txBody>
      </p:sp>
      <p:sp>
        <p:nvSpPr>
          <p:cNvPr id="19" name="文本框 18">
            <a:extLst>
              <a:ext uri="{FF2B5EF4-FFF2-40B4-BE49-F238E27FC236}">
                <a16:creationId xmlns:a16="http://schemas.microsoft.com/office/drawing/2014/main" id="{3915C8B2-1209-B040-87A0-4D94BA225DDD}"/>
              </a:ext>
            </a:extLst>
          </p:cNvPr>
          <p:cNvSpPr txBox="1"/>
          <p:nvPr/>
        </p:nvSpPr>
        <p:spPr>
          <a:xfrm>
            <a:off x="7656512" y="2903961"/>
            <a:ext cx="4118753" cy="523220"/>
          </a:xfrm>
          <a:prstGeom prst="rect">
            <a:avLst/>
          </a:prstGeom>
          <a:noFill/>
        </p:spPr>
        <p:txBody>
          <a:bodyPr wrap="square" rtlCol="0">
            <a:spAutoFit/>
          </a:bodyPr>
          <a:lstStyle/>
          <a:p>
            <a:pPr algn="ctr"/>
            <a:r>
              <a:rPr lang="en-US" altLang="zh-CN" sz="2800" b="1" dirty="0">
                <a:solidFill>
                  <a:srgbClr val="FF0000"/>
                </a:solidFill>
                <a:latin typeface="Times New Roman" panose="02020603050405020304" pitchFamily="18" charset="0"/>
                <a:cs typeface="Times New Roman" panose="02020603050405020304" pitchFamily="18" charset="0"/>
              </a:rPr>
              <a:t>931</a:t>
            </a:r>
            <a:r>
              <a:rPr lang="en-US" altLang="zh-CN" sz="2800" b="1" dirty="0">
                <a:latin typeface="Times New Roman" panose="02020603050405020304" pitchFamily="18" charset="0"/>
                <a:cs typeface="Times New Roman" panose="02020603050405020304" pitchFamily="18" charset="0"/>
              </a:rPr>
              <a:t> different verbs</a:t>
            </a:r>
            <a:endParaRPr lang="zh-CN" altLang="en-US" sz="2800" dirty="0"/>
          </a:p>
        </p:txBody>
      </p:sp>
      <p:sp>
        <p:nvSpPr>
          <p:cNvPr id="20" name="右箭头 19">
            <a:extLst>
              <a:ext uri="{FF2B5EF4-FFF2-40B4-BE49-F238E27FC236}">
                <a16:creationId xmlns:a16="http://schemas.microsoft.com/office/drawing/2014/main" id="{26A2B2FC-83CE-5A41-BD8F-686124768D3B}"/>
              </a:ext>
            </a:extLst>
          </p:cNvPr>
          <p:cNvSpPr/>
          <p:nvPr/>
        </p:nvSpPr>
        <p:spPr>
          <a:xfrm rot="5400000">
            <a:off x="9377875" y="3554342"/>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文本框 14">
            <a:extLst>
              <a:ext uri="{FF2B5EF4-FFF2-40B4-BE49-F238E27FC236}">
                <a16:creationId xmlns:a16="http://schemas.microsoft.com/office/drawing/2014/main" id="{C66B1EC6-5DB0-4986-B6C2-F386C216781B}"/>
              </a:ext>
            </a:extLst>
          </p:cNvPr>
          <p:cNvSpPr txBox="1"/>
          <p:nvPr/>
        </p:nvSpPr>
        <p:spPr>
          <a:xfrm>
            <a:off x="0" y="31401"/>
            <a:ext cx="707591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Verb Analysis Results (RQ1) </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50865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12" name="矩形 11"/>
          <p:cNvSpPr/>
          <p:nvPr/>
        </p:nvSpPr>
        <p:spPr>
          <a:xfrm>
            <a:off x="1160628" y="4936816"/>
            <a:ext cx="10406744" cy="1569660"/>
          </a:xfrm>
          <a:prstGeom prst="rect">
            <a:avLst/>
          </a:prstGeom>
        </p:spPr>
        <p:txBody>
          <a:bodyPr wrap="square">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Functionality sentences of JDK and Android could classified into a limited set of 87 </a:t>
            </a:r>
            <a:r>
              <a:rPr lang="en-US" altLang="zh-CN" sz="2400" b="1" dirty="0" err="1">
                <a:solidFill>
                  <a:srgbClr val="FF0000"/>
                </a:solidFill>
                <a:latin typeface="Times New Roman" panose="02020603050405020304" pitchFamily="18" charset="0"/>
                <a:cs typeface="Times New Roman" panose="02020603050405020304" pitchFamily="18" charset="0"/>
              </a:rPr>
              <a:t>f_categories</a:t>
            </a:r>
            <a:r>
              <a:rPr lang="en-US" altLang="zh-CN" sz="2400" b="1" dirty="0">
                <a:solidFill>
                  <a:srgbClr val="FF0000"/>
                </a:solidFill>
                <a:latin typeface="Times New Roman" panose="02020603050405020304" pitchFamily="18" charset="0"/>
                <a:cs typeface="Times New Roman" panose="02020603050405020304" pitchFamily="18" charset="0"/>
              </a:rPr>
              <a:t>. Most </a:t>
            </a:r>
            <a:r>
              <a:rPr lang="en-US" altLang="zh-CN" sz="2400" b="1" dirty="0" err="1">
                <a:solidFill>
                  <a:srgbClr val="FF0000"/>
                </a:solidFill>
                <a:latin typeface="Times New Roman" panose="02020603050405020304" pitchFamily="18" charset="0"/>
                <a:cs typeface="Times New Roman" panose="02020603050405020304" pitchFamily="18" charset="0"/>
              </a:rPr>
              <a:t>f_categories</a:t>
            </a:r>
            <a:r>
              <a:rPr lang="en-US" altLang="zh-CN" sz="2400" b="1" dirty="0">
                <a:solidFill>
                  <a:srgbClr val="FF0000"/>
                </a:solidFill>
                <a:latin typeface="Times New Roman" panose="02020603050405020304" pitchFamily="18" charset="0"/>
                <a:cs typeface="Times New Roman" panose="02020603050405020304" pitchFamily="18" charset="0"/>
              </a:rPr>
              <a:t> are quite common and could be reused by many other libraries.</a:t>
            </a:r>
          </a:p>
          <a:p>
            <a:pPr marL="342900" indent="-342900" algn="ctr">
              <a:buFont typeface="Wingdings" panose="05000000000000000000" pitchFamily="2" charset="2"/>
              <a:buChar char="u"/>
            </a:pP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915C8B2-1209-B040-87A0-4D94BA225DDD}"/>
              </a:ext>
            </a:extLst>
          </p:cNvPr>
          <p:cNvSpPr txBox="1"/>
          <p:nvPr/>
        </p:nvSpPr>
        <p:spPr>
          <a:xfrm>
            <a:off x="6080615" y="1407575"/>
            <a:ext cx="5881022" cy="3416320"/>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dirty="0">
                <a:latin typeface="Times New Roman" panose="02020603050405020304" pitchFamily="18" charset="0"/>
                <a:cs typeface="Times New Roman" panose="02020603050405020304" pitchFamily="18" charset="0"/>
              </a:rPr>
              <a:t>We identified</a:t>
            </a:r>
            <a:r>
              <a:rPr lang="en-US" altLang="zh-CN" sz="2400" b="1" dirty="0">
                <a:solidFill>
                  <a:srgbClr val="FF0000"/>
                </a:solidFill>
                <a:latin typeface="Times New Roman" panose="02020603050405020304" pitchFamily="18" charset="0"/>
                <a:cs typeface="Times New Roman" panose="02020603050405020304" pitchFamily="18" charset="0"/>
              </a:rPr>
              <a:t> 87</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f_categories</a:t>
            </a:r>
            <a:r>
              <a:rPr lang="en-US" altLang="zh-CN" sz="2400" b="1" dirty="0">
                <a:latin typeface="Times New Roman" panose="02020603050405020304" pitchFamily="18" charset="0"/>
                <a:cs typeface="Times New Roman" panose="02020603050405020304" pitchFamily="18" charset="0"/>
              </a:rPr>
              <a:t> with </a:t>
            </a:r>
            <a:r>
              <a:rPr lang="en-US" altLang="zh-CN" sz="2400" b="1" dirty="0">
                <a:solidFill>
                  <a:srgbClr val="FF0000"/>
                </a:solidFill>
                <a:latin typeface="Times New Roman" panose="02020603050405020304" pitchFamily="18" charset="0"/>
                <a:cs typeface="Times New Roman" panose="02020603050405020304" pitchFamily="18" charset="0"/>
              </a:rPr>
              <a:t>356</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f_verbs</a:t>
            </a:r>
            <a:r>
              <a:rPr lang="en-US" altLang="zh-CN" sz="2400" b="1" dirty="0">
                <a:latin typeface="Times New Roman" panose="02020603050405020304" pitchFamily="18" charset="0"/>
                <a:cs typeface="Times New Roman" panose="02020603050405020304" pitchFamily="18" charset="0"/>
              </a:rPr>
              <a:t> by coding on </a:t>
            </a:r>
            <a:r>
              <a:rPr lang="en-US" altLang="zh-CN" sz="2400" b="1" dirty="0">
                <a:solidFill>
                  <a:srgbClr val="FF0000"/>
                </a:solidFill>
                <a:latin typeface="Times New Roman" panose="02020603050405020304" pitchFamily="18" charset="0"/>
                <a:cs typeface="Times New Roman" panose="02020603050405020304" pitchFamily="18" charset="0"/>
              </a:rPr>
              <a:t>14,774 </a:t>
            </a:r>
            <a:r>
              <a:rPr lang="en-US" altLang="zh-CN" sz="2400" b="1" dirty="0" err="1">
                <a:latin typeface="Times New Roman" panose="02020603050405020304" pitchFamily="18" charset="0"/>
                <a:cs typeface="Times New Roman" panose="02020603050405020304" pitchFamily="18" charset="0"/>
              </a:rPr>
              <a:t>f_sentences</a:t>
            </a:r>
            <a:r>
              <a:rPr lang="en-US" altLang="zh-CN" sz="2400" b="1"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u"/>
            </a:pPr>
            <a:r>
              <a:rPr lang="en-US" altLang="zh-CN" sz="2400" b="1" dirty="0">
                <a:latin typeface="Times New Roman" panose="02020603050405020304" pitchFamily="18" charset="0"/>
                <a:cs typeface="Times New Roman" panose="02020603050405020304" pitchFamily="18" charset="0"/>
              </a:rPr>
              <a:t>A </a:t>
            </a:r>
            <a:r>
              <a:rPr lang="en-US" altLang="zh-CN" sz="2400" b="1" dirty="0" err="1">
                <a:latin typeface="Times New Roman" panose="02020603050405020304" pitchFamily="18" charset="0"/>
                <a:cs typeface="Times New Roman" panose="02020603050405020304" pitchFamily="18" charset="0"/>
              </a:rPr>
              <a:t>f_category</a:t>
            </a:r>
            <a:r>
              <a:rPr lang="en-US" altLang="zh-CN" sz="2400" b="1" dirty="0">
                <a:latin typeface="Times New Roman" panose="02020603050405020304" pitchFamily="18" charset="0"/>
                <a:cs typeface="Times New Roman" panose="02020603050405020304" pitchFamily="18" charset="0"/>
              </a:rPr>
              <a:t> contains </a:t>
            </a:r>
            <a:r>
              <a:rPr lang="en-US" altLang="zh-CN" sz="2400" b="1" dirty="0">
                <a:solidFill>
                  <a:srgbClr val="FF0000"/>
                </a:solidFill>
                <a:latin typeface="Times New Roman" panose="02020603050405020304" pitchFamily="18" charset="0"/>
                <a:cs typeface="Times New Roman" panose="02020603050405020304" pitchFamily="18" charset="0"/>
              </a:rPr>
              <a:t>4.7 </a:t>
            </a:r>
            <a:r>
              <a:rPr lang="en-US" altLang="zh-CN" sz="2400" b="1" dirty="0" err="1">
                <a:solidFill>
                  <a:srgbClr val="FF0000"/>
                </a:solidFill>
                <a:latin typeface="Times New Roman" panose="02020603050405020304" pitchFamily="18" charset="0"/>
                <a:cs typeface="Times New Roman" panose="02020603050405020304" pitchFamily="18" charset="0"/>
              </a:rPr>
              <a:t>f_verbs</a:t>
            </a:r>
            <a:r>
              <a:rPr lang="en-US" altLang="zh-CN" sz="2400" b="1" dirty="0">
                <a:solidFill>
                  <a:srgbClr val="FF0000"/>
                </a:solidFill>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on average (median </a:t>
            </a:r>
            <a:r>
              <a:rPr lang="en-US" altLang="zh-CN" sz="2400" b="1" dirty="0">
                <a:solidFill>
                  <a:srgbClr val="FF0000"/>
                </a:solidFill>
                <a:latin typeface="Times New Roman" panose="02020603050405020304" pitchFamily="18" charset="0"/>
                <a:cs typeface="Times New Roman" panose="02020603050405020304" pitchFamily="18" charset="0"/>
              </a:rPr>
              <a:t>2.5</a:t>
            </a:r>
            <a:r>
              <a:rPr lang="en-US" altLang="zh-CN" sz="2400" b="1" dirty="0">
                <a:latin typeface="Times New Roman" panose="02020603050405020304" pitchFamily="18" charset="0"/>
                <a:cs typeface="Times New Roman" panose="02020603050405020304" pitchFamily="18" charset="0"/>
              </a:rPr>
              <a:t>). </a:t>
            </a:r>
          </a:p>
          <a:p>
            <a:pPr marL="342900" indent="-342900">
              <a:buFont typeface="Wingdings" panose="05000000000000000000" pitchFamily="2" charset="2"/>
              <a:buChar char="u"/>
            </a:pP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30</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f_categories</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(34.5%)</a:t>
            </a:r>
            <a:r>
              <a:rPr lang="en-US" altLang="zh-CN" sz="2400" b="1" dirty="0">
                <a:latin typeface="Times New Roman" panose="02020603050405020304" pitchFamily="18" charset="0"/>
                <a:cs typeface="Times New Roman" panose="02020603050405020304" pitchFamily="18" charset="0"/>
              </a:rPr>
              <a:t> contain a single </a:t>
            </a:r>
            <a:r>
              <a:rPr lang="en-US" altLang="zh-CN" sz="2400" b="1" dirty="0" err="1">
                <a:latin typeface="Times New Roman" panose="02020603050405020304" pitchFamily="18" charset="0"/>
                <a:cs typeface="Times New Roman" panose="02020603050405020304" pitchFamily="18" charset="0"/>
              </a:rPr>
              <a:t>f_verb</a:t>
            </a:r>
            <a:r>
              <a:rPr lang="en-US" altLang="zh-CN" sz="2400" b="1"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u"/>
            </a:pP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34</a:t>
            </a:r>
            <a:r>
              <a:rPr lang="en-US" altLang="zh-CN" sz="2400" b="1" dirty="0">
                <a:latin typeface="Times New Roman" panose="02020603050405020304" pitchFamily="18" charset="0"/>
                <a:cs typeface="Times New Roman" panose="02020603050405020304" pitchFamily="18" charset="0"/>
              </a:rPr>
              <a:t> </a:t>
            </a:r>
            <a:r>
              <a:rPr lang="en-US" altLang="zh-CN" sz="2400" b="1" dirty="0" err="1">
                <a:latin typeface="Times New Roman" panose="02020603050405020304" pitchFamily="18" charset="0"/>
                <a:cs typeface="Times New Roman" panose="02020603050405020304" pitchFamily="18" charset="0"/>
              </a:rPr>
              <a:t>f_verbs</a:t>
            </a:r>
            <a:r>
              <a:rPr lang="en-US" altLang="zh-CN" sz="2400" b="1" dirty="0">
                <a:latin typeface="Times New Roman" panose="02020603050405020304" pitchFamily="18" charset="0"/>
                <a:cs typeface="Times New Roman" panose="02020603050405020304" pitchFamily="18" charset="0"/>
              </a:rPr>
              <a:t> appear in a multiple </a:t>
            </a:r>
            <a:r>
              <a:rPr lang="en-US" altLang="zh-CN" sz="2400" b="1" dirty="0" err="1">
                <a:latin typeface="Times New Roman" panose="02020603050405020304" pitchFamily="18" charset="0"/>
                <a:cs typeface="Times New Roman" panose="02020603050405020304" pitchFamily="18" charset="0"/>
              </a:rPr>
              <a:t>f_categories</a:t>
            </a:r>
            <a:r>
              <a:rPr lang="en-US" altLang="zh-CN" sz="2400" b="1" dirty="0">
                <a:latin typeface="Times New Roman" panose="02020603050405020304" pitchFamily="18" charset="0"/>
                <a:cs typeface="Times New Roman" panose="02020603050405020304" pitchFamily="18" charset="0"/>
              </a:rPr>
              <a:t> (e.g., “give” for four </a:t>
            </a:r>
            <a:r>
              <a:rPr lang="en-US" altLang="zh-CN" sz="2400" b="1" dirty="0" err="1">
                <a:latin typeface="Times New Roman" panose="02020603050405020304" pitchFamily="18" charset="0"/>
                <a:cs typeface="Times New Roman" panose="02020603050405020304" pitchFamily="18" charset="0"/>
              </a:rPr>
              <a:t>f_categories</a:t>
            </a:r>
            <a:r>
              <a:rPr lang="en-US" altLang="zh-CN" sz="2400" b="1" dirty="0">
                <a:latin typeface="Times New Roman" panose="02020603050405020304" pitchFamily="18" charset="0"/>
                <a:cs typeface="Times New Roman" panose="02020603050405020304" pitchFamily="18" charset="0"/>
              </a:rPr>
              <a:t>).</a:t>
            </a:r>
          </a:p>
        </p:txBody>
      </p:sp>
      <p:pic>
        <p:nvPicPr>
          <p:cNvPr id="2" name="图片 1"/>
          <p:cNvPicPr>
            <a:picLocks noChangeAspect="1"/>
          </p:cNvPicPr>
          <p:nvPr/>
        </p:nvPicPr>
        <p:blipFill>
          <a:blip r:embed="rId3"/>
          <a:stretch>
            <a:fillRect/>
          </a:stretch>
        </p:blipFill>
        <p:spPr>
          <a:xfrm>
            <a:off x="60849" y="1498206"/>
            <a:ext cx="6108454" cy="3506333"/>
          </a:xfrm>
          <a:prstGeom prst="rect">
            <a:avLst/>
          </a:prstGeom>
        </p:spPr>
      </p:pic>
      <p:pic>
        <p:nvPicPr>
          <p:cNvPr id="5" name="图片 4"/>
          <p:cNvPicPr>
            <a:picLocks noChangeAspect="1"/>
          </p:cNvPicPr>
          <p:nvPr/>
        </p:nvPicPr>
        <p:blipFill>
          <a:blip r:embed="rId4"/>
          <a:stretch>
            <a:fillRect/>
          </a:stretch>
        </p:blipFill>
        <p:spPr>
          <a:xfrm>
            <a:off x="146072" y="1134845"/>
            <a:ext cx="5934543" cy="360000"/>
          </a:xfrm>
          <a:prstGeom prst="rect">
            <a:avLst/>
          </a:prstGeom>
        </p:spPr>
      </p:pic>
      <p:sp>
        <p:nvSpPr>
          <p:cNvPr id="8" name="文本框 7">
            <a:extLst>
              <a:ext uri="{FF2B5EF4-FFF2-40B4-BE49-F238E27FC236}">
                <a16:creationId xmlns:a16="http://schemas.microsoft.com/office/drawing/2014/main" id="{372A88B7-1733-4917-8F0D-AB218F75F791}"/>
              </a:ext>
            </a:extLst>
          </p:cNvPr>
          <p:cNvSpPr txBox="1"/>
          <p:nvPr/>
        </p:nvSpPr>
        <p:spPr>
          <a:xfrm>
            <a:off x="0" y="31401"/>
            <a:ext cx="707591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Functionality Categories (RQ2)</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923265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12" name="矩形 11"/>
          <p:cNvSpPr/>
          <p:nvPr/>
        </p:nvSpPr>
        <p:spPr>
          <a:xfrm>
            <a:off x="1336239" y="5461798"/>
            <a:ext cx="9969875" cy="461665"/>
          </a:xfrm>
          <a:prstGeom prst="rect">
            <a:avLst/>
          </a:prstGeom>
        </p:spPr>
        <p:txBody>
          <a:bodyPr wrap="square">
            <a:spAutoFit/>
          </a:bodyP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Most </a:t>
            </a:r>
            <a:r>
              <a:rPr lang="en-US" altLang="zh-CN" sz="2400" b="1" dirty="0" err="1">
                <a:solidFill>
                  <a:srgbClr val="FF0000"/>
                </a:solidFill>
                <a:latin typeface="Times New Roman" panose="02020603050405020304" pitchFamily="18" charset="0"/>
                <a:cs typeface="Times New Roman" panose="02020603050405020304" pitchFamily="18" charset="0"/>
              </a:rPr>
              <a:t>f_sentences</a:t>
            </a:r>
            <a:r>
              <a:rPr lang="en-US" altLang="zh-CN" sz="2400" b="1" dirty="0">
                <a:solidFill>
                  <a:srgbClr val="FF0000"/>
                </a:solidFill>
                <a:latin typeface="Times New Roman" panose="02020603050405020304" pitchFamily="18" charset="0"/>
                <a:cs typeface="Times New Roman" panose="02020603050405020304" pitchFamily="18" charset="0"/>
              </a:rPr>
              <a:t> could be described by few simple </a:t>
            </a:r>
            <a:r>
              <a:rPr lang="en-US" altLang="zh-CN" sz="2400" b="1" dirty="0" err="1">
                <a:solidFill>
                  <a:srgbClr val="FF0000"/>
                </a:solidFill>
                <a:latin typeface="Times New Roman" panose="02020603050405020304" pitchFamily="18" charset="0"/>
                <a:cs typeface="Times New Roman" panose="02020603050405020304" pitchFamily="18" charset="0"/>
              </a:rPr>
              <a:t>p_patterns</a:t>
            </a:r>
            <a:endParaRPr lang="en-US" altLang="zh-CN" sz="2400" b="1" dirty="0">
              <a:solidFill>
                <a:srgbClr val="FF0000"/>
              </a:solidFill>
              <a:latin typeface="Times New Roman" panose="02020603050405020304" pitchFamily="18" charset="0"/>
              <a:cs typeface="Times New Roman" panose="02020603050405020304" pitchFamily="18" charset="0"/>
            </a:endParaRPr>
          </a:p>
        </p:txBody>
      </p:sp>
      <p:sp>
        <p:nvSpPr>
          <p:cNvPr id="19" name="文本框 18">
            <a:extLst>
              <a:ext uri="{FF2B5EF4-FFF2-40B4-BE49-F238E27FC236}">
                <a16:creationId xmlns:a16="http://schemas.microsoft.com/office/drawing/2014/main" id="{3915C8B2-1209-B040-87A0-4D94BA225DDD}"/>
              </a:ext>
            </a:extLst>
          </p:cNvPr>
          <p:cNvSpPr txBox="1"/>
          <p:nvPr/>
        </p:nvSpPr>
        <p:spPr>
          <a:xfrm>
            <a:off x="5965371" y="1658801"/>
            <a:ext cx="6226628" cy="3139321"/>
          </a:xfrm>
          <a:prstGeom prst="rect">
            <a:avLst/>
          </a:prstGeom>
          <a:noFill/>
        </p:spPr>
        <p:txBody>
          <a:bodyPr wrap="square" rtlCol="0">
            <a:spAutoFit/>
          </a:bodyPr>
          <a:lstStyle/>
          <a:p>
            <a:pPr marL="342900" indent="-342900">
              <a:buFont typeface="Wingdings" panose="05000000000000000000" pitchFamily="2" charset="2"/>
              <a:buChar char="u"/>
            </a:pPr>
            <a:r>
              <a:rPr lang="en-US" altLang="zh-CN" sz="2200" b="1" dirty="0">
                <a:latin typeface="Times New Roman" panose="02020603050405020304" pitchFamily="18" charset="0"/>
                <a:cs typeface="Times New Roman" panose="02020603050405020304" pitchFamily="18" charset="0"/>
              </a:rPr>
              <a:t>We identify </a:t>
            </a:r>
            <a:r>
              <a:rPr lang="en-US" altLang="zh-CN" sz="2200" b="1" dirty="0">
                <a:solidFill>
                  <a:srgbClr val="FF0000"/>
                </a:solidFill>
                <a:latin typeface="Times New Roman" panose="02020603050405020304" pitchFamily="18" charset="0"/>
                <a:cs typeface="Times New Roman" panose="02020603050405020304" pitchFamily="18" charset="0"/>
              </a:rPr>
              <a:t>523</a:t>
            </a:r>
            <a:r>
              <a:rPr lang="en-US" altLang="zh-CN" sz="2200" b="1" dirty="0">
                <a:latin typeface="Times New Roman" panose="02020603050405020304" pitchFamily="18" charset="0"/>
                <a:cs typeface="Times New Roman" panose="02020603050405020304" pitchFamily="18" charset="0"/>
              </a:rPr>
              <a:t> phrase patterns.</a:t>
            </a:r>
          </a:p>
          <a:p>
            <a:pPr marL="342900" indent="-342900">
              <a:buFont typeface="Wingdings" panose="05000000000000000000" pitchFamily="2" charset="2"/>
              <a:buChar char="u"/>
            </a:pPr>
            <a:r>
              <a:rPr lang="en-US" altLang="zh-CN" sz="2200" b="1" dirty="0">
                <a:latin typeface="Times New Roman" panose="02020603050405020304" pitchFamily="18" charset="0"/>
                <a:cs typeface="Times New Roman" panose="02020603050405020304" pitchFamily="18" charset="0"/>
              </a:rPr>
              <a:t>The number of </a:t>
            </a:r>
            <a:r>
              <a:rPr lang="en-US" altLang="zh-CN" sz="2200" b="1" dirty="0" err="1">
                <a:latin typeface="Times New Roman" panose="02020603050405020304" pitchFamily="18" charset="0"/>
                <a:cs typeface="Times New Roman" panose="02020603050405020304" pitchFamily="18" charset="0"/>
              </a:rPr>
              <a:t>p_patterns</a:t>
            </a:r>
            <a:r>
              <a:rPr lang="en-US" altLang="zh-CN" sz="2200" b="1" dirty="0">
                <a:latin typeface="Times New Roman" panose="02020603050405020304" pitchFamily="18" charset="0"/>
                <a:cs typeface="Times New Roman" panose="02020603050405020304" pitchFamily="18" charset="0"/>
              </a:rPr>
              <a:t> for each </a:t>
            </a:r>
            <a:r>
              <a:rPr lang="en-US" altLang="zh-CN" sz="2200" b="1" dirty="0" err="1">
                <a:latin typeface="Times New Roman" panose="02020603050405020304" pitchFamily="18" charset="0"/>
                <a:cs typeface="Times New Roman" panose="02020603050405020304" pitchFamily="18" charset="0"/>
              </a:rPr>
              <a:t>f_categories</a:t>
            </a:r>
            <a:r>
              <a:rPr lang="en-US" altLang="zh-CN" sz="2200" b="1" dirty="0">
                <a:latin typeface="Times New Roman" panose="02020603050405020304" pitchFamily="18" charset="0"/>
                <a:cs typeface="Times New Roman" panose="02020603050405020304" pitchFamily="18" charset="0"/>
              </a:rPr>
              <a:t> varies between </a:t>
            </a:r>
            <a:r>
              <a:rPr lang="en-US" altLang="zh-CN" sz="2200" b="1" dirty="0">
                <a:solidFill>
                  <a:srgbClr val="FF0000"/>
                </a:solidFill>
                <a:latin typeface="Times New Roman" panose="02020603050405020304" pitchFamily="18" charset="0"/>
                <a:cs typeface="Times New Roman" panose="02020603050405020304" pitchFamily="18" charset="0"/>
              </a:rPr>
              <a:t>1</a:t>
            </a:r>
            <a:r>
              <a:rPr lang="en-US" altLang="zh-CN" sz="2200" b="1" dirty="0">
                <a:latin typeface="Times New Roman" panose="02020603050405020304" pitchFamily="18" charset="0"/>
                <a:cs typeface="Times New Roman" panose="02020603050405020304" pitchFamily="18" charset="0"/>
              </a:rPr>
              <a:t> and </a:t>
            </a:r>
            <a:r>
              <a:rPr lang="en-US" altLang="zh-CN" sz="2200" b="1" dirty="0">
                <a:solidFill>
                  <a:srgbClr val="FF0000"/>
                </a:solidFill>
                <a:latin typeface="Times New Roman" panose="02020603050405020304" pitchFamily="18" charset="0"/>
                <a:cs typeface="Times New Roman" panose="02020603050405020304" pitchFamily="18" charset="0"/>
              </a:rPr>
              <a:t>25</a:t>
            </a:r>
            <a:r>
              <a:rPr lang="en-US" altLang="zh-CN" sz="2200" b="1" dirty="0">
                <a:latin typeface="Times New Roman" panose="02020603050405020304" pitchFamily="18" charset="0"/>
                <a:cs typeface="Times New Roman" panose="02020603050405020304" pitchFamily="18" charset="0"/>
              </a:rPr>
              <a:t> (mean </a:t>
            </a:r>
            <a:r>
              <a:rPr lang="en-US" altLang="zh-CN" sz="2200" b="1" dirty="0">
                <a:solidFill>
                  <a:srgbClr val="FF0000"/>
                </a:solidFill>
                <a:latin typeface="Times New Roman" panose="02020603050405020304" pitchFamily="18" charset="0"/>
                <a:cs typeface="Times New Roman" panose="02020603050405020304" pitchFamily="18" charset="0"/>
              </a:rPr>
              <a:t>6</a:t>
            </a:r>
            <a:r>
              <a:rPr lang="en-US" altLang="zh-CN" sz="2200" b="1" dirty="0">
                <a:latin typeface="Times New Roman" panose="02020603050405020304" pitchFamily="18" charset="0"/>
                <a:cs typeface="Times New Roman" panose="02020603050405020304" pitchFamily="18" charset="0"/>
              </a:rPr>
              <a:t>, median </a:t>
            </a:r>
            <a:r>
              <a:rPr lang="en-US" altLang="zh-CN" sz="2200" b="1" dirty="0">
                <a:solidFill>
                  <a:srgbClr val="FF0000"/>
                </a:solidFill>
                <a:latin typeface="Times New Roman" panose="02020603050405020304" pitchFamily="18" charset="0"/>
                <a:cs typeface="Times New Roman" panose="02020603050405020304" pitchFamily="18" charset="0"/>
              </a:rPr>
              <a:t>4</a:t>
            </a:r>
            <a:r>
              <a:rPr lang="en-US" altLang="zh-CN" sz="2200" b="1"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u"/>
            </a:pPr>
            <a:r>
              <a:rPr lang="en-US" altLang="zh-CN" sz="2200" b="1" dirty="0">
                <a:latin typeface="Times New Roman" panose="02020603050405020304" pitchFamily="18" charset="0"/>
                <a:cs typeface="Times New Roman" panose="02020603050405020304" pitchFamily="18" charset="0"/>
              </a:rPr>
              <a:t>For all the </a:t>
            </a:r>
            <a:r>
              <a:rPr lang="en-US" altLang="zh-CN" sz="2200" b="1" dirty="0" err="1">
                <a:latin typeface="Times New Roman" panose="02020603050405020304" pitchFamily="18" charset="0"/>
                <a:cs typeface="Times New Roman" panose="02020603050405020304" pitchFamily="18" charset="0"/>
              </a:rPr>
              <a:t>f_categories</a:t>
            </a:r>
            <a:r>
              <a:rPr lang="en-US" altLang="zh-CN" sz="2200" b="1" dirty="0">
                <a:latin typeface="Times New Roman" panose="02020603050405020304" pitchFamily="18" charset="0"/>
                <a:cs typeface="Times New Roman" panose="02020603050405020304" pitchFamily="18" charset="0"/>
              </a:rPr>
              <a:t> </a:t>
            </a:r>
            <a:r>
              <a:rPr lang="en-US" altLang="zh-CN" sz="2200" b="1" dirty="0">
                <a:solidFill>
                  <a:srgbClr val="FF0000"/>
                </a:solidFill>
                <a:latin typeface="Times New Roman" panose="02020603050405020304" pitchFamily="18" charset="0"/>
                <a:cs typeface="Times New Roman" panose="02020603050405020304" pitchFamily="18" charset="0"/>
              </a:rPr>
              <a:t>80%</a:t>
            </a:r>
            <a:r>
              <a:rPr lang="en-US" altLang="zh-CN" sz="2200" b="1" dirty="0">
                <a:latin typeface="Times New Roman" panose="02020603050405020304" pitchFamily="18" charset="0"/>
                <a:cs typeface="Times New Roman" panose="02020603050405020304" pitchFamily="18" charset="0"/>
              </a:rPr>
              <a:t> of the </a:t>
            </a:r>
            <a:r>
              <a:rPr lang="en-US" altLang="zh-CN" sz="2200" b="1" dirty="0" err="1">
                <a:latin typeface="Times New Roman" panose="02020603050405020304" pitchFamily="18" charset="0"/>
                <a:cs typeface="Times New Roman" panose="02020603050405020304" pitchFamily="18" charset="0"/>
              </a:rPr>
              <a:t>f_sentences</a:t>
            </a:r>
            <a:r>
              <a:rPr lang="en-US" altLang="zh-CN" sz="2200" b="1" dirty="0">
                <a:latin typeface="Times New Roman" panose="02020603050405020304" pitchFamily="18" charset="0"/>
                <a:cs typeface="Times New Roman" panose="02020603050405020304" pitchFamily="18" charset="0"/>
              </a:rPr>
              <a:t> are described by </a:t>
            </a:r>
            <a:r>
              <a:rPr lang="en-US" altLang="zh-CN" sz="2200" b="1" dirty="0">
                <a:solidFill>
                  <a:srgbClr val="FF0000"/>
                </a:solidFill>
                <a:latin typeface="Times New Roman" panose="02020603050405020304" pitchFamily="18" charset="0"/>
                <a:cs typeface="Times New Roman" panose="02020603050405020304" pitchFamily="18" charset="0"/>
              </a:rPr>
              <a:t>1-5 </a:t>
            </a:r>
            <a:r>
              <a:rPr lang="en-US" altLang="zh-CN" sz="2200" b="1" dirty="0" err="1">
                <a:latin typeface="Times New Roman" panose="02020603050405020304" pitchFamily="18" charset="0"/>
                <a:cs typeface="Times New Roman" panose="02020603050405020304" pitchFamily="18" charset="0"/>
              </a:rPr>
              <a:t>p_patterns</a:t>
            </a:r>
            <a:r>
              <a:rPr lang="en-US" altLang="zh-CN" sz="2200" b="1" dirty="0">
                <a:latin typeface="Times New Roman" panose="02020603050405020304" pitchFamily="18" charset="0"/>
                <a:cs typeface="Times New Roman" panose="02020603050405020304" pitchFamily="18" charset="0"/>
              </a:rPr>
              <a:t> (mean </a:t>
            </a:r>
            <a:r>
              <a:rPr lang="en-US" altLang="zh-CN" sz="2200" b="1" dirty="0">
                <a:solidFill>
                  <a:srgbClr val="FF0000"/>
                </a:solidFill>
                <a:latin typeface="Times New Roman" panose="02020603050405020304" pitchFamily="18" charset="0"/>
                <a:cs typeface="Times New Roman" panose="02020603050405020304" pitchFamily="18" charset="0"/>
              </a:rPr>
              <a:t>2.3</a:t>
            </a:r>
            <a:r>
              <a:rPr lang="en-US" altLang="zh-CN" sz="2200" b="1" dirty="0">
                <a:latin typeface="Times New Roman" panose="02020603050405020304" pitchFamily="18" charset="0"/>
                <a:cs typeface="Times New Roman" panose="02020603050405020304" pitchFamily="18" charset="0"/>
              </a:rPr>
              <a:t>, median </a:t>
            </a:r>
            <a:r>
              <a:rPr lang="en-US" altLang="zh-CN" sz="2200" b="1" dirty="0">
                <a:solidFill>
                  <a:srgbClr val="FF0000"/>
                </a:solidFill>
                <a:latin typeface="Times New Roman" panose="02020603050405020304" pitchFamily="18" charset="0"/>
                <a:cs typeface="Times New Roman" panose="02020603050405020304" pitchFamily="18" charset="0"/>
              </a:rPr>
              <a:t>2</a:t>
            </a:r>
            <a:r>
              <a:rPr lang="en-US" altLang="zh-CN" sz="2200" b="1" dirty="0">
                <a:latin typeface="Times New Roman" panose="02020603050405020304" pitchFamily="18" charset="0"/>
                <a:cs typeface="Times New Roman" panose="02020603050405020304" pitchFamily="18" charset="0"/>
              </a:rPr>
              <a:t>).</a:t>
            </a:r>
          </a:p>
          <a:p>
            <a:pPr marL="342900" indent="-342900">
              <a:buFont typeface="Wingdings" panose="05000000000000000000" pitchFamily="2" charset="2"/>
              <a:buChar char="u"/>
            </a:pPr>
            <a:r>
              <a:rPr lang="en-US" altLang="zh-CN" sz="2200" b="1" dirty="0">
                <a:latin typeface="Times New Roman" panose="02020603050405020304" pitchFamily="18" charset="0"/>
                <a:cs typeface="Times New Roman" panose="02020603050405020304" pitchFamily="18" charset="0"/>
              </a:rPr>
              <a:t>The identified </a:t>
            </a:r>
            <a:r>
              <a:rPr lang="en-US" altLang="zh-CN" sz="2200" b="1" dirty="0" err="1">
                <a:latin typeface="Times New Roman" panose="02020603050405020304" pitchFamily="18" charset="0"/>
                <a:cs typeface="Times New Roman" panose="02020603050405020304" pitchFamily="18" charset="0"/>
              </a:rPr>
              <a:t>p_patterns</a:t>
            </a:r>
            <a:r>
              <a:rPr lang="en-US" altLang="zh-CN" sz="2200" b="1" dirty="0">
                <a:latin typeface="Times New Roman" panose="02020603050405020304" pitchFamily="18" charset="0"/>
                <a:cs typeface="Times New Roman" panose="02020603050405020304" pitchFamily="18" charset="0"/>
              </a:rPr>
              <a:t> have </a:t>
            </a:r>
            <a:r>
              <a:rPr lang="en-US" altLang="zh-CN" sz="2200" b="1" dirty="0">
                <a:solidFill>
                  <a:srgbClr val="FF0000"/>
                </a:solidFill>
                <a:latin typeface="Times New Roman" panose="02020603050405020304" pitchFamily="18" charset="0"/>
                <a:cs typeface="Times New Roman" panose="02020603050405020304" pitchFamily="18" charset="0"/>
              </a:rPr>
              <a:t>0-4</a:t>
            </a:r>
            <a:r>
              <a:rPr lang="en-US" altLang="zh-CN" sz="2200" b="1" dirty="0">
                <a:latin typeface="Times New Roman" panose="02020603050405020304" pitchFamily="18" charset="0"/>
                <a:cs typeface="Times New Roman" panose="02020603050405020304" pitchFamily="18" charset="0"/>
              </a:rPr>
              <a:t> semantic roles. Most of them (</a:t>
            </a:r>
            <a:r>
              <a:rPr lang="en-US" altLang="zh-CN" sz="2200" b="1" dirty="0">
                <a:solidFill>
                  <a:srgbClr val="FF0000"/>
                </a:solidFill>
                <a:latin typeface="Times New Roman" panose="02020603050405020304" pitchFamily="18" charset="0"/>
                <a:cs typeface="Times New Roman" panose="02020603050405020304" pitchFamily="18" charset="0"/>
              </a:rPr>
              <a:t>73%</a:t>
            </a:r>
            <a:r>
              <a:rPr lang="en-US" altLang="zh-CN" sz="2200" b="1" dirty="0">
                <a:latin typeface="Times New Roman" panose="02020603050405020304" pitchFamily="18" charset="0"/>
                <a:cs typeface="Times New Roman" panose="02020603050405020304" pitchFamily="18" charset="0"/>
              </a:rPr>
              <a:t>) have one or two semantic roles.</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212" y="2116784"/>
            <a:ext cx="5674159" cy="3047024"/>
          </a:xfrm>
          <a:prstGeom prst="rect">
            <a:avLst/>
          </a:prstGeom>
        </p:spPr>
      </p:pic>
      <p:pic>
        <p:nvPicPr>
          <p:cNvPr id="3" name="图片 2"/>
          <p:cNvPicPr>
            <a:picLocks noChangeAspect="1"/>
          </p:cNvPicPr>
          <p:nvPr/>
        </p:nvPicPr>
        <p:blipFill>
          <a:blip r:embed="rId4"/>
          <a:stretch>
            <a:fillRect/>
          </a:stretch>
        </p:blipFill>
        <p:spPr>
          <a:xfrm>
            <a:off x="84762" y="1569629"/>
            <a:ext cx="5929825" cy="382569"/>
          </a:xfrm>
          <a:prstGeom prst="rect">
            <a:avLst/>
          </a:prstGeom>
        </p:spPr>
      </p:pic>
      <p:sp>
        <p:nvSpPr>
          <p:cNvPr id="2" name="矩形 1"/>
          <p:cNvSpPr/>
          <p:nvPr/>
        </p:nvSpPr>
        <p:spPr>
          <a:xfrm>
            <a:off x="1891527" y="2492705"/>
            <a:ext cx="3493273" cy="646331"/>
          </a:xfrm>
          <a:prstGeom prst="rect">
            <a:avLst/>
          </a:prstGeom>
        </p:spPr>
        <p:txBody>
          <a:bodyPr wrap="square">
            <a:spAutoFit/>
          </a:bodyPr>
          <a:lstStyle/>
          <a:p>
            <a:r>
              <a:rPr lang="en-US" altLang="zh-CN" b="1" dirty="0">
                <a:latin typeface="Times New Roman" panose="02020603050405020304" pitchFamily="18" charset="0"/>
                <a:cs typeface="Times New Roman" panose="02020603050405020304" pitchFamily="18" charset="0"/>
              </a:rPr>
              <a:t>the number of </a:t>
            </a:r>
            <a:r>
              <a:rPr lang="en-US" altLang="zh-CN" b="1" dirty="0" err="1">
                <a:latin typeface="Times New Roman" panose="02020603050405020304" pitchFamily="18" charset="0"/>
                <a:cs typeface="Times New Roman" panose="02020603050405020304" pitchFamily="18" charset="0"/>
              </a:rPr>
              <a:t>p_patterns</a:t>
            </a:r>
            <a:r>
              <a:rPr lang="en-US" altLang="zh-CN" b="1" dirty="0">
                <a:latin typeface="Times New Roman" panose="02020603050405020304" pitchFamily="18" charset="0"/>
                <a:cs typeface="Times New Roman" panose="02020603050405020304" pitchFamily="18" charset="0"/>
              </a:rPr>
              <a:t> covering 80% of the </a:t>
            </a:r>
            <a:r>
              <a:rPr lang="en-US" altLang="zh-CN" b="1" dirty="0" err="1">
                <a:latin typeface="Times New Roman" panose="02020603050405020304" pitchFamily="18" charset="0"/>
                <a:cs typeface="Times New Roman" panose="02020603050405020304" pitchFamily="18" charset="0"/>
              </a:rPr>
              <a:t>f_sentences</a:t>
            </a:r>
            <a:r>
              <a:rPr lang="en-US" altLang="zh-CN" b="1" dirty="0">
                <a:latin typeface="Times New Roman" panose="02020603050405020304" pitchFamily="18" charset="0"/>
                <a:cs typeface="Times New Roman" panose="02020603050405020304" pitchFamily="18" charset="0"/>
              </a:rPr>
              <a:t> </a:t>
            </a:r>
            <a:endParaRPr lang="zh-CN" altLang="en-US" dirty="0"/>
          </a:p>
        </p:txBody>
      </p:sp>
      <p:cxnSp>
        <p:nvCxnSpPr>
          <p:cNvPr id="9" name="直接箭头连接符 8"/>
          <p:cNvCxnSpPr/>
          <p:nvPr/>
        </p:nvCxnSpPr>
        <p:spPr>
          <a:xfrm>
            <a:off x="3526971" y="3139036"/>
            <a:ext cx="638629" cy="13603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E9A9DCD3-31E2-4B7F-B190-116733953929}"/>
              </a:ext>
            </a:extLst>
          </p:cNvPr>
          <p:cNvSpPr txBox="1"/>
          <p:nvPr/>
        </p:nvSpPr>
        <p:spPr>
          <a:xfrm>
            <a:off x="0" y="31401"/>
            <a:ext cx="707591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Phrase Patterns (RQ3)</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785620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19" name="文本框 18">
            <a:extLst>
              <a:ext uri="{FF2B5EF4-FFF2-40B4-BE49-F238E27FC236}">
                <a16:creationId xmlns:a16="http://schemas.microsoft.com/office/drawing/2014/main" id="{3915C8B2-1209-B040-87A0-4D94BA225DDD}"/>
              </a:ext>
            </a:extLst>
          </p:cNvPr>
          <p:cNvSpPr txBox="1"/>
          <p:nvPr/>
        </p:nvSpPr>
        <p:spPr>
          <a:xfrm>
            <a:off x="5655416" y="2004910"/>
            <a:ext cx="5932681" cy="3046988"/>
          </a:xfrm>
          <a:custGeom>
            <a:avLst/>
            <a:gdLst>
              <a:gd name="connsiteX0" fmla="*/ 0 w 5932681"/>
              <a:gd name="connsiteY0" fmla="*/ 0 h 3046988"/>
              <a:gd name="connsiteX1" fmla="*/ 474614 w 5932681"/>
              <a:gd name="connsiteY1" fmla="*/ 0 h 3046988"/>
              <a:gd name="connsiteX2" fmla="*/ 1127209 w 5932681"/>
              <a:gd name="connsiteY2" fmla="*/ 0 h 3046988"/>
              <a:gd name="connsiteX3" fmla="*/ 1720477 w 5932681"/>
              <a:gd name="connsiteY3" fmla="*/ 0 h 3046988"/>
              <a:gd name="connsiteX4" fmla="*/ 2373072 w 5932681"/>
              <a:gd name="connsiteY4" fmla="*/ 0 h 3046988"/>
              <a:gd name="connsiteX5" fmla="*/ 3084994 w 5932681"/>
              <a:gd name="connsiteY5" fmla="*/ 0 h 3046988"/>
              <a:gd name="connsiteX6" fmla="*/ 3500282 w 5932681"/>
              <a:gd name="connsiteY6" fmla="*/ 0 h 3046988"/>
              <a:gd name="connsiteX7" fmla="*/ 4212204 w 5932681"/>
              <a:gd name="connsiteY7" fmla="*/ 0 h 3046988"/>
              <a:gd name="connsiteX8" fmla="*/ 4627491 w 5932681"/>
              <a:gd name="connsiteY8" fmla="*/ 0 h 3046988"/>
              <a:gd name="connsiteX9" fmla="*/ 5220759 w 5932681"/>
              <a:gd name="connsiteY9" fmla="*/ 0 h 3046988"/>
              <a:gd name="connsiteX10" fmla="*/ 5932681 w 5932681"/>
              <a:gd name="connsiteY10" fmla="*/ 0 h 3046988"/>
              <a:gd name="connsiteX11" fmla="*/ 5932681 w 5932681"/>
              <a:gd name="connsiteY11" fmla="*/ 568771 h 3046988"/>
              <a:gd name="connsiteX12" fmla="*/ 5932681 w 5932681"/>
              <a:gd name="connsiteY12" fmla="*/ 1046133 h 3046988"/>
              <a:gd name="connsiteX13" fmla="*/ 5932681 w 5932681"/>
              <a:gd name="connsiteY13" fmla="*/ 1614904 h 3046988"/>
              <a:gd name="connsiteX14" fmla="*/ 5932681 w 5932681"/>
              <a:gd name="connsiteY14" fmla="*/ 2092265 h 3046988"/>
              <a:gd name="connsiteX15" fmla="*/ 5932681 w 5932681"/>
              <a:gd name="connsiteY15" fmla="*/ 2508687 h 3046988"/>
              <a:gd name="connsiteX16" fmla="*/ 5932681 w 5932681"/>
              <a:gd name="connsiteY16" fmla="*/ 3046988 h 3046988"/>
              <a:gd name="connsiteX17" fmla="*/ 5458067 w 5932681"/>
              <a:gd name="connsiteY17" fmla="*/ 3046988 h 3046988"/>
              <a:gd name="connsiteX18" fmla="*/ 4805472 w 5932681"/>
              <a:gd name="connsiteY18" fmla="*/ 3046988 h 3046988"/>
              <a:gd name="connsiteX19" fmla="*/ 4271530 w 5932681"/>
              <a:gd name="connsiteY19" fmla="*/ 3046988 h 3046988"/>
              <a:gd name="connsiteX20" fmla="*/ 3678262 w 5932681"/>
              <a:gd name="connsiteY20" fmla="*/ 3046988 h 3046988"/>
              <a:gd name="connsiteX21" fmla="*/ 3084994 w 5932681"/>
              <a:gd name="connsiteY21" fmla="*/ 3046988 h 3046988"/>
              <a:gd name="connsiteX22" fmla="*/ 2551053 w 5932681"/>
              <a:gd name="connsiteY22" fmla="*/ 3046988 h 3046988"/>
              <a:gd name="connsiteX23" fmla="*/ 2076438 w 5932681"/>
              <a:gd name="connsiteY23" fmla="*/ 3046988 h 3046988"/>
              <a:gd name="connsiteX24" fmla="*/ 1423843 w 5932681"/>
              <a:gd name="connsiteY24" fmla="*/ 3046988 h 3046988"/>
              <a:gd name="connsiteX25" fmla="*/ 1008556 w 5932681"/>
              <a:gd name="connsiteY25" fmla="*/ 3046988 h 3046988"/>
              <a:gd name="connsiteX26" fmla="*/ 533941 w 5932681"/>
              <a:gd name="connsiteY26" fmla="*/ 3046988 h 3046988"/>
              <a:gd name="connsiteX27" fmla="*/ 0 w 5932681"/>
              <a:gd name="connsiteY27" fmla="*/ 3046988 h 3046988"/>
              <a:gd name="connsiteX28" fmla="*/ 0 w 5932681"/>
              <a:gd name="connsiteY28" fmla="*/ 2630566 h 3046988"/>
              <a:gd name="connsiteX29" fmla="*/ 0 w 5932681"/>
              <a:gd name="connsiteY29" fmla="*/ 2092265 h 3046988"/>
              <a:gd name="connsiteX30" fmla="*/ 0 w 5932681"/>
              <a:gd name="connsiteY30" fmla="*/ 1584434 h 3046988"/>
              <a:gd name="connsiteX31" fmla="*/ 0 w 5932681"/>
              <a:gd name="connsiteY31" fmla="*/ 1137542 h 3046988"/>
              <a:gd name="connsiteX32" fmla="*/ 0 w 5932681"/>
              <a:gd name="connsiteY32" fmla="*/ 721120 h 3046988"/>
              <a:gd name="connsiteX33" fmla="*/ 0 w 5932681"/>
              <a:gd name="connsiteY33" fmla="*/ 0 h 304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32681" h="3046988" fill="none" extrusionOk="0">
                <a:moveTo>
                  <a:pt x="0" y="0"/>
                </a:moveTo>
                <a:cubicBezTo>
                  <a:pt x="233480" y="-43800"/>
                  <a:pt x="378146" y="2358"/>
                  <a:pt x="474614" y="0"/>
                </a:cubicBezTo>
                <a:cubicBezTo>
                  <a:pt x="571082" y="-2358"/>
                  <a:pt x="819704" y="51404"/>
                  <a:pt x="1127209" y="0"/>
                </a:cubicBezTo>
                <a:cubicBezTo>
                  <a:pt x="1434714" y="-51404"/>
                  <a:pt x="1586069" y="44684"/>
                  <a:pt x="1720477" y="0"/>
                </a:cubicBezTo>
                <a:cubicBezTo>
                  <a:pt x="1854885" y="-44684"/>
                  <a:pt x="2171659" y="58390"/>
                  <a:pt x="2373072" y="0"/>
                </a:cubicBezTo>
                <a:cubicBezTo>
                  <a:pt x="2574486" y="-58390"/>
                  <a:pt x="2842828" y="57721"/>
                  <a:pt x="3084994" y="0"/>
                </a:cubicBezTo>
                <a:cubicBezTo>
                  <a:pt x="3327160" y="-57721"/>
                  <a:pt x="3399625" y="13725"/>
                  <a:pt x="3500282" y="0"/>
                </a:cubicBezTo>
                <a:cubicBezTo>
                  <a:pt x="3600939" y="-13725"/>
                  <a:pt x="3929938" y="18065"/>
                  <a:pt x="4212204" y="0"/>
                </a:cubicBezTo>
                <a:cubicBezTo>
                  <a:pt x="4494470" y="-18065"/>
                  <a:pt x="4468795" y="25866"/>
                  <a:pt x="4627491" y="0"/>
                </a:cubicBezTo>
                <a:cubicBezTo>
                  <a:pt x="4786187" y="-25866"/>
                  <a:pt x="5012527" y="53131"/>
                  <a:pt x="5220759" y="0"/>
                </a:cubicBezTo>
                <a:cubicBezTo>
                  <a:pt x="5428991" y="-53131"/>
                  <a:pt x="5622248" y="73261"/>
                  <a:pt x="5932681" y="0"/>
                </a:cubicBezTo>
                <a:cubicBezTo>
                  <a:pt x="5970107" y="265538"/>
                  <a:pt x="5881739" y="290794"/>
                  <a:pt x="5932681" y="568771"/>
                </a:cubicBezTo>
                <a:cubicBezTo>
                  <a:pt x="5983623" y="846748"/>
                  <a:pt x="5932264" y="863944"/>
                  <a:pt x="5932681" y="1046133"/>
                </a:cubicBezTo>
                <a:cubicBezTo>
                  <a:pt x="5933098" y="1228322"/>
                  <a:pt x="5898049" y="1488584"/>
                  <a:pt x="5932681" y="1614904"/>
                </a:cubicBezTo>
                <a:cubicBezTo>
                  <a:pt x="5967313" y="1741224"/>
                  <a:pt x="5876406" y="1915496"/>
                  <a:pt x="5932681" y="2092265"/>
                </a:cubicBezTo>
                <a:cubicBezTo>
                  <a:pt x="5988956" y="2269034"/>
                  <a:pt x="5923423" y="2306853"/>
                  <a:pt x="5932681" y="2508687"/>
                </a:cubicBezTo>
                <a:cubicBezTo>
                  <a:pt x="5941939" y="2710521"/>
                  <a:pt x="5873727" y="2888776"/>
                  <a:pt x="5932681" y="3046988"/>
                </a:cubicBezTo>
                <a:cubicBezTo>
                  <a:pt x="5731988" y="3092909"/>
                  <a:pt x="5679395" y="3035122"/>
                  <a:pt x="5458067" y="3046988"/>
                </a:cubicBezTo>
                <a:cubicBezTo>
                  <a:pt x="5236739" y="3058854"/>
                  <a:pt x="5076173" y="2992440"/>
                  <a:pt x="4805472" y="3046988"/>
                </a:cubicBezTo>
                <a:cubicBezTo>
                  <a:pt x="4534772" y="3101536"/>
                  <a:pt x="4494642" y="2993771"/>
                  <a:pt x="4271530" y="3046988"/>
                </a:cubicBezTo>
                <a:cubicBezTo>
                  <a:pt x="4048418" y="3100205"/>
                  <a:pt x="3950759" y="2986189"/>
                  <a:pt x="3678262" y="3046988"/>
                </a:cubicBezTo>
                <a:cubicBezTo>
                  <a:pt x="3405765" y="3107787"/>
                  <a:pt x="3234703" y="3024975"/>
                  <a:pt x="3084994" y="3046988"/>
                </a:cubicBezTo>
                <a:cubicBezTo>
                  <a:pt x="2935285" y="3069001"/>
                  <a:pt x="2727113" y="3033838"/>
                  <a:pt x="2551053" y="3046988"/>
                </a:cubicBezTo>
                <a:cubicBezTo>
                  <a:pt x="2374993" y="3060138"/>
                  <a:pt x="2308039" y="2991381"/>
                  <a:pt x="2076438" y="3046988"/>
                </a:cubicBezTo>
                <a:cubicBezTo>
                  <a:pt x="1844837" y="3102595"/>
                  <a:pt x="1605870" y="3023146"/>
                  <a:pt x="1423843" y="3046988"/>
                </a:cubicBezTo>
                <a:cubicBezTo>
                  <a:pt x="1241817" y="3070830"/>
                  <a:pt x="1163519" y="3022230"/>
                  <a:pt x="1008556" y="3046988"/>
                </a:cubicBezTo>
                <a:cubicBezTo>
                  <a:pt x="853593" y="3071746"/>
                  <a:pt x="764790" y="3029877"/>
                  <a:pt x="533941" y="3046988"/>
                </a:cubicBezTo>
                <a:cubicBezTo>
                  <a:pt x="303092" y="3064099"/>
                  <a:pt x="247035" y="3030376"/>
                  <a:pt x="0" y="3046988"/>
                </a:cubicBezTo>
                <a:cubicBezTo>
                  <a:pt x="-11010" y="2939986"/>
                  <a:pt x="25411" y="2812371"/>
                  <a:pt x="0" y="2630566"/>
                </a:cubicBezTo>
                <a:cubicBezTo>
                  <a:pt x="-25411" y="2448761"/>
                  <a:pt x="62367" y="2345411"/>
                  <a:pt x="0" y="2092265"/>
                </a:cubicBezTo>
                <a:cubicBezTo>
                  <a:pt x="-62367" y="1839119"/>
                  <a:pt x="25614" y="1745248"/>
                  <a:pt x="0" y="1584434"/>
                </a:cubicBezTo>
                <a:cubicBezTo>
                  <a:pt x="-25614" y="1423620"/>
                  <a:pt x="14893" y="1344287"/>
                  <a:pt x="0" y="1137542"/>
                </a:cubicBezTo>
                <a:cubicBezTo>
                  <a:pt x="-14893" y="930797"/>
                  <a:pt x="16523" y="857356"/>
                  <a:pt x="0" y="721120"/>
                </a:cubicBezTo>
                <a:cubicBezTo>
                  <a:pt x="-16523" y="584884"/>
                  <a:pt x="48327" y="334360"/>
                  <a:pt x="0" y="0"/>
                </a:cubicBezTo>
                <a:close/>
              </a:path>
              <a:path w="5932681" h="3046988" stroke="0" extrusionOk="0">
                <a:moveTo>
                  <a:pt x="0" y="0"/>
                </a:moveTo>
                <a:cubicBezTo>
                  <a:pt x="169870" y="-21232"/>
                  <a:pt x="275534" y="1165"/>
                  <a:pt x="415288" y="0"/>
                </a:cubicBezTo>
                <a:cubicBezTo>
                  <a:pt x="555042" y="-1165"/>
                  <a:pt x="832513" y="7408"/>
                  <a:pt x="1008556" y="0"/>
                </a:cubicBezTo>
                <a:cubicBezTo>
                  <a:pt x="1184599" y="-7408"/>
                  <a:pt x="1339735" y="17945"/>
                  <a:pt x="1601824" y="0"/>
                </a:cubicBezTo>
                <a:cubicBezTo>
                  <a:pt x="1863913" y="-17945"/>
                  <a:pt x="1987833" y="15968"/>
                  <a:pt x="2195092" y="0"/>
                </a:cubicBezTo>
                <a:cubicBezTo>
                  <a:pt x="2402351" y="-15968"/>
                  <a:pt x="2530180" y="37067"/>
                  <a:pt x="2788360" y="0"/>
                </a:cubicBezTo>
                <a:cubicBezTo>
                  <a:pt x="3046540" y="-37067"/>
                  <a:pt x="3081346" y="47335"/>
                  <a:pt x="3203648" y="0"/>
                </a:cubicBezTo>
                <a:cubicBezTo>
                  <a:pt x="3325950" y="-47335"/>
                  <a:pt x="3498253" y="18436"/>
                  <a:pt x="3618935" y="0"/>
                </a:cubicBezTo>
                <a:cubicBezTo>
                  <a:pt x="3739617" y="-18436"/>
                  <a:pt x="3909547" y="6923"/>
                  <a:pt x="4093550" y="0"/>
                </a:cubicBezTo>
                <a:cubicBezTo>
                  <a:pt x="4277554" y="-6923"/>
                  <a:pt x="4489642" y="42494"/>
                  <a:pt x="4805472" y="0"/>
                </a:cubicBezTo>
                <a:cubicBezTo>
                  <a:pt x="5121302" y="-42494"/>
                  <a:pt x="5399346" y="59834"/>
                  <a:pt x="5932681" y="0"/>
                </a:cubicBezTo>
                <a:cubicBezTo>
                  <a:pt x="5975551" y="165489"/>
                  <a:pt x="5910565" y="383755"/>
                  <a:pt x="5932681" y="507831"/>
                </a:cubicBezTo>
                <a:cubicBezTo>
                  <a:pt x="5954797" y="631907"/>
                  <a:pt x="5928636" y="925990"/>
                  <a:pt x="5932681" y="1046133"/>
                </a:cubicBezTo>
                <a:cubicBezTo>
                  <a:pt x="5936726" y="1166276"/>
                  <a:pt x="5890445" y="1415917"/>
                  <a:pt x="5932681" y="1523494"/>
                </a:cubicBezTo>
                <a:cubicBezTo>
                  <a:pt x="5974917" y="1631071"/>
                  <a:pt x="5868950" y="1817332"/>
                  <a:pt x="5932681" y="2061795"/>
                </a:cubicBezTo>
                <a:cubicBezTo>
                  <a:pt x="5996412" y="2306258"/>
                  <a:pt x="5906881" y="2366894"/>
                  <a:pt x="5932681" y="2600096"/>
                </a:cubicBezTo>
                <a:cubicBezTo>
                  <a:pt x="5958481" y="2833298"/>
                  <a:pt x="5924219" y="2939484"/>
                  <a:pt x="5932681" y="3046988"/>
                </a:cubicBezTo>
                <a:cubicBezTo>
                  <a:pt x="5802129" y="3096499"/>
                  <a:pt x="5641205" y="3020365"/>
                  <a:pt x="5458067" y="3046988"/>
                </a:cubicBezTo>
                <a:cubicBezTo>
                  <a:pt x="5274929" y="3073611"/>
                  <a:pt x="5206510" y="3011171"/>
                  <a:pt x="4983452" y="3046988"/>
                </a:cubicBezTo>
                <a:cubicBezTo>
                  <a:pt x="4760395" y="3082805"/>
                  <a:pt x="4555545" y="3006704"/>
                  <a:pt x="4271530" y="3046988"/>
                </a:cubicBezTo>
                <a:cubicBezTo>
                  <a:pt x="3987515" y="3087272"/>
                  <a:pt x="3833016" y="3040429"/>
                  <a:pt x="3678262" y="3046988"/>
                </a:cubicBezTo>
                <a:cubicBezTo>
                  <a:pt x="3523508" y="3053547"/>
                  <a:pt x="3364984" y="3018357"/>
                  <a:pt x="3144321" y="3046988"/>
                </a:cubicBezTo>
                <a:cubicBezTo>
                  <a:pt x="2923658" y="3075619"/>
                  <a:pt x="2863665" y="3020097"/>
                  <a:pt x="2729033" y="3046988"/>
                </a:cubicBezTo>
                <a:cubicBezTo>
                  <a:pt x="2594401" y="3073879"/>
                  <a:pt x="2339924" y="3039107"/>
                  <a:pt x="2195092" y="3046988"/>
                </a:cubicBezTo>
                <a:cubicBezTo>
                  <a:pt x="2050260" y="3054869"/>
                  <a:pt x="1729508" y="3008825"/>
                  <a:pt x="1601824" y="3046988"/>
                </a:cubicBezTo>
                <a:cubicBezTo>
                  <a:pt x="1474140" y="3085151"/>
                  <a:pt x="1301299" y="3012714"/>
                  <a:pt x="1186536" y="3046988"/>
                </a:cubicBezTo>
                <a:cubicBezTo>
                  <a:pt x="1071773" y="3081262"/>
                  <a:pt x="699758" y="3016449"/>
                  <a:pt x="533941" y="3046988"/>
                </a:cubicBezTo>
                <a:cubicBezTo>
                  <a:pt x="368124" y="3077527"/>
                  <a:pt x="246283" y="3044785"/>
                  <a:pt x="0" y="3046988"/>
                </a:cubicBezTo>
                <a:cubicBezTo>
                  <a:pt x="-12896" y="2856295"/>
                  <a:pt x="49599" y="2749545"/>
                  <a:pt x="0" y="2630566"/>
                </a:cubicBezTo>
                <a:cubicBezTo>
                  <a:pt x="-49599" y="2511587"/>
                  <a:pt x="52662" y="2305067"/>
                  <a:pt x="0" y="2183675"/>
                </a:cubicBezTo>
                <a:cubicBezTo>
                  <a:pt x="-52662" y="2062283"/>
                  <a:pt x="16576" y="1816974"/>
                  <a:pt x="0" y="1675843"/>
                </a:cubicBezTo>
                <a:cubicBezTo>
                  <a:pt x="-16576" y="1534712"/>
                  <a:pt x="11157" y="1388341"/>
                  <a:pt x="0" y="1259422"/>
                </a:cubicBezTo>
                <a:cubicBezTo>
                  <a:pt x="-11157" y="1130503"/>
                  <a:pt x="17362" y="1005583"/>
                  <a:pt x="0" y="843000"/>
                </a:cubicBezTo>
                <a:cubicBezTo>
                  <a:pt x="-17362" y="680417"/>
                  <a:pt x="83084" y="413381"/>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2374350195">
                  <a:prstGeom prst="rect">
                    <a:avLst/>
                  </a:prstGeom>
                  <ask:type>
                    <ask:lineSketchScribble/>
                  </ask:type>
                </ask:lineSketchStyleProps>
              </a:ext>
            </a:extLst>
          </a:ln>
        </p:spPr>
        <p:txBody>
          <a:bodyPr wrap="square">
            <a:spAutoFit/>
          </a:bodyPr>
          <a:lstStyle>
            <a:defPPr>
              <a:defRPr lang="en-US"/>
            </a:defPPr>
            <a:lvl1pPr algn="ctr">
              <a:defRPr sz="2400" b="1">
                <a:latin typeface="Times New Roman" panose="02020603050405020304" pitchFamily="18" charset="0"/>
                <a:cs typeface="Times New Roman" panose="02020603050405020304" pitchFamily="18" charset="0"/>
              </a:defRPr>
            </a:lvl1pPr>
          </a:lstStyle>
          <a:p>
            <a:r>
              <a:rPr lang="en-US" altLang="zh-CN" sz="3200" dirty="0"/>
              <a:t>Most of the JDK and Android API functionality sentences can be classified into a limited set of 87 functionality categories with 1-5 phrase patterns used for each functionality category. </a:t>
            </a:r>
          </a:p>
        </p:txBody>
      </p:sp>
      <p:pic>
        <p:nvPicPr>
          <p:cNvPr id="5" name="图片 4"/>
          <p:cNvPicPr>
            <a:picLocks noChangeAspect="1"/>
          </p:cNvPicPr>
          <p:nvPr/>
        </p:nvPicPr>
        <p:blipFill>
          <a:blip r:embed="rId6"/>
          <a:stretch>
            <a:fillRect/>
          </a:stretch>
        </p:blipFill>
        <p:spPr>
          <a:xfrm>
            <a:off x="487993" y="1913429"/>
            <a:ext cx="4879435" cy="3247042"/>
          </a:xfrm>
          <a:prstGeom prst="rect">
            <a:avLst/>
          </a:prstGeom>
        </p:spPr>
      </p:pic>
      <p:sp>
        <p:nvSpPr>
          <p:cNvPr id="9" name="文本框 8">
            <a:extLst>
              <a:ext uri="{FF2B5EF4-FFF2-40B4-BE49-F238E27FC236}">
                <a16:creationId xmlns:a16="http://schemas.microsoft.com/office/drawing/2014/main" id="{3D0423A0-F5A7-45E1-92B2-BCCEA39CF9B5}"/>
              </a:ext>
            </a:extLst>
          </p:cNvPr>
          <p:cNvSpPr txBox="1"/>
          <p:nvPr/>
        </p:nvSpPr>
        <p:spPr>
          <a:xfrm>
            <a:off x="0" y="31401"/>
            <a:ext cx="707591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Empirical Study Conclusion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2" name="音频 11">
            <a:hlinkClick r:id="" action="ppaction://media"/>
            <a:extLst>
              <a:ext uri="{FF2B5EF4-FFF2-40B4-BE49-F238E27FC236}">
                <a16:creationId xmlns:a16="http://schemas.microsoft.com/office/drawing/2014/main" id="{3A37AB07-24CE-4F30-8EB9-AEEF50ACC66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850786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22205"/>
    </mc:Choice>
    <mc:Fallback>
      <p:transition advTm="22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2"/>
                </p:tgtEl>
              </p:cMediaNode>
            </p:audio>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679" y="2462189"/>
            <a:ext cx="11506641" cy="2292397"/>
          </a:xfrm>
          <a:prstGeom prst="rect">
            <a:avLst/>
          </a:prstGeom>
        </p:spPr>
      </p:pic>
      <p:sp>
        <p:nvSpPr>
          <p:cNvPr id="5" name="文本框 4">
            <a:extLst>
              <a:ext uri="{FF2B5EF4-FFF2-40B4-BE49-F238E27FC236}">
                <a16:creationId xmlns:a16="http://schemas.microsoft.com/office/drawing/2014/main" id="{C6BB101F-54E0-4A7D-8691-D332FAD0733D}"/>
              </a:ext>
            </a:extLst>
          </p:cNvPr>
          <p:cNvSpPr txBox="1"/>
          <p:nvPr/>
        </p:nvSpPr>
        <p:spPr>
          <a:xfrm>
            <a:off x="0" y="31401"/>
            <a:ext cx="707591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Overview for </a:t>
            </a:r>
            <a:r>
              <a:rPr lang="en-US" altLang="zh-CN" sz="3600" b="1" dirty="0" err="1">
                <a:solidFill>
                  <a:schemeClr val="bg1"/>
                </a:solidFill>
                <a:latin typeface="Times New Roman" panose="02020603050405020304" pitchFamily="18" charset="0"/>
                <a:cs typeface="Times New Roman" panose="02020603050405020304" pitchFamily="18" charset="0"/>
              </a:rPr>
              <a:t>PreMA</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7" name="音频 6">
            <a:hlinkClick r:id="" action="ppaction://media"/>
            <a:extLst>
              <a:ext uri="{FF2B5EF4-FFF2-40B4-BE49-F238E27FC236}">
                <a16:creationId xmlns:a16="http://schemas.microsoft.com/office/drawing/2014/main" id="{25B4799A-8E7A-450D-8210-234376EF86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233219568"/>
      </p:ext>
    </p:extLst>
  </p:cSld>
  <p:clrMapOvr>
    <a:masterClrMapping/>
  </p:clrMapOvr>
  <mc:AlternateContent xmlns:mc="http://schemas.openxmlformats.org/markup-compatibility/2006">
    <mc:Choice xmlns:p14="http://schemas.microsoft.com/office/powerpoint/2010/main" Requires="p14">
      <p:transition p14:dur="10" advTm="60827"/>
    </mc:Choice>
    <mc:Fallback>
      <p:transition advTm="60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5" name="Picture 4" descr="https://www.researchgate.net/profile/Wissam_Antoun/publication/334770935/figure/fig4/AS:786813799120897@1564602436315/BERT-Fine-Tuning-Model-Architecture_W64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0731" y="1022996"/>
            <a:ext cx="4152082" cy="450253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22183931-29B0-2B4E-A547-9C5F97D57B65}"/>
              </a:ext>
            </a:extLst>
          </p:cNvPr>
          <p:cNvSpPr/>
          <p:nvPr/>
        </p:nvSpPr>
        <p:spPr>
          <a:xfrm>
            <a:off x="8357466" y="786997"/>
            <a:ext cx="3531843" cy="1200329"/>
          </a:xfrm>
          <a:custGeom>
            <a:avLst/>
            <a:gdLst>
              <a:gd name="connsiteX0" fmla="*/ 0 w 3531843"/>
              <a:gd name="connsiteY0" fmla="*/ 0 h 1200329"/>
              <a:gd name="connsiteX1" fmla="*/ 623959 w 3531843"/>
              <a:gd name="connsiteY1" fmla="*/ 0 h 1200329"/>
              <a:gd name="connsiteX2" fmla="*/ 1141963 w 3531843"/>
              <a:gd name="connsiteY2" fmla="*/ 0 h 1200329"/>
              <a:gd name="connsiteX3" fmla="*/ 1624648 w 3531843"/>
              <a:gd name="connsiteY3" fmla="*/ 0 h 1200329"/>
              <a:gd name="connsiteX4" fmla="*/ 2213288 w 3531843"/>
              <a:gd name="connsiteY4" fmla="*/ 0 h 1200329"/>
              <a:gd name="connsiteX5" fmla="*/ 2731292 w 3531843"/>
              <a:gd name="connsiteY5" fmla="*/ 0 h 1200329"/>
              <a:gd name="connsiteX6" fmla="*/ 3531843 w 3531843"/>
              <a:gd name="connsiteY6" fmla="*/ 0 h 1200329"/>
              <a:gd name="connsiteX7" fmla="*/ 3531843 w 3531843"/>
              <a:gd name="connsiteY7" fmla="*/ 400110 h 1200329"/>
              <a:gd name="connsiteX8" fmla="*/ 3531843 w 3531843"/>
              <a:gd name="connsiteY8" fmla="*/ 776213 h 1200329"/>
              <a:gd name="connsiteX9" fmla="*/ 3531843 w 3531843"/>
              <a:gd name="connsiteY9" fmla="*/ 1200329 h 1200329"/>
              <a:gd name="connsiteX10" fmla="*/ 2943203 w 3531843"/>
              <a:gd name="connsiteY10" fmla="*/ 1200329 h 1200329"/>
              <a:gd name="connsiteX11" fmla="*/ 2425199 w 3531843"/>
              <a:gd name="connsiteY11" fmla="*/ 1200329 h 1200329"/>
              <a:gd name="connsiteX12" fmla="*/ 1871877 w 3531843"/>
              <a:gd name="connsiteY12" fmla="*/ 1200329 h 1200329"/>
              <a:gd name="connsiteX13" fmla="*/ 1389192 w 3531843"/>
              <a:gd name="connsiteY13" fmla="*/ 1200329 h 1200329"/>
              <a:gd name="connsiteX14" fmla="*/ 835870 w 3531843"/>
              <a:gd name="connsiteY14" fmla="*/ 1200329 h 1200329"/>
              <a:gd name="connsiteX15" fmla="*/ 0 w 3531843"/>
              <a:gd name="connsiteY15" fmla="*/ 1200329 h 1200329"/>
              <a:gd name="connsiteX16" fmla="*/ 0 w 3531843"/>
              <a:gd name="connsiteY16" fmla="*/ 836229 h 1200329"/>
              <a:gd name="connsiteX17" fmla="*/ 0 w 3531843"/>
              <a:gd name="connsiteY17" fmla="*/ 424116 h 1200329"/>
              <a:gd name="connsiteX18" fmla="*/ 0 w 3531843"/>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31843" h="1200329" fill="none" extrusionOk="0">
                <a:moveTo>
                  <a:pt x="0" y="0"/>
                </a:moveTo>
                <a:cubicBezTo>
                  <a:pt x="139246" y="-51517"/>
                  <a:pt x="452695" y="64348"/>
                  <a:pt x="623959" y="0"/>
                </a:cubicBezTo>
                <a:cubicBezTo>
                  <a:pt x="795223" y="-64348"/>
                  <a:pt x="932952" y="37744"/>
                  <a:pt x="1141963" y="0"/>
                </a:cubicBezTo>
                <a:cubicBezTo>
                  <a:pt x="1350974" y="-37744"/>
                  <a:pt x="1428160" y="44799"/>
                  <a:pt x="1624648" y="0"/>
                </a:cubicBezTo>
                <a:cubicBezTo>
                  <a:pt x="1821137" y="-44799"/>
                  <a:pt x="2094047" y="15670"/>
                  <a:pt x="2213288" y="0"/>
                </a:cubicBezTo>
                <a:cubicBezTo>
                  <a:pt x="2332529" y="-15670"/>
                  <a:pt x="2538945" y="12825"/>
                  <a:pt x="2731292" y="0"/>
                </a:cubicBezTo>
                <a:cubicBezTo>
                  <a:pt x="2923639" y="-12825"/>
                  <a:pt x="3211549" y="94191"/>
                  <a:pt x="3531843" y="0"/>
                </a:cubicBezTo>
                <a:cubicBezTo>
                  <a:pt x="3536498" y="180452"/>
                  <a:pt x="3505853" y="250691"/>
                  <a:pt x="3531843" y="400110"/>
                </a:cubicBezTo>
                <a:cubicBezTo>
                  <a:pt x="3557833" y="549529"/>
                  <a:pt x="3492014" y="691545"/>
                  <a:pt x="3531843" y="776213"/>
                </a:cubicBezTo>
                <a:cubicBezTo>
                  <a:pt x="3571672" y="860881"/>
                  <a:pt x="3483013" y="1076455"/>
                  <a:pt x="3531843" y="1200329"/>
                </a:cubicBezTo>
                <a:cubicBezTo>
                  <a:pt x="3378940" y="1220024"/>
                  <a:pt x="3232775" y="1154531"/>
                  <a:pt x="2943203" y="1200329"/>
                </a:cubicBezTo>
                <a:cubicBezTo>
                  <a:pt x="2653631" y="1246127"/>
                  <a:pt x="2588892" y="1139588"/>
                  <a:pt x="2425199" y="1200329"/>
                </a:cubicBezTo>
                <a:cubicBezTo>
                  <a:pt x="2261506" y="1261070"/>
                  <a:pt x="2093161" y="1176854"/>
                  <a:pt x="1871877" y="1200329"/>
                </a:cubicBezTo>
                <a:cubicBezTo>
                  <a:pt x="1650593" y="1223804"/>
                  <a:pt x="1597764" y="1176863"/>
                  <a:pt x="1389192" y="1200329"/>
                </a:cubicBezTo>
                <a:cubicBezTo>
                  <a:pt x="1180620" y="1223795"/>
                  <a:pt x="989051" y="1174426"/>
                  <a:pt x="835870" y="1200329"/>
                </a:cubicBezTo>
                <a:cubicBezTo>
                  <a:pt x="682689" y="1226232"/>
                  <a:pt x="216192" y="1126850"/>
                  <a:pt x="0" y="1200329"/>
                </a:cubicBezTo>
                <a:cubicBezTo>
                  <a:pt x="-30534" y="1037981"/>
                  <a:pt x="16543" y="1010425"/>
                  <a:pt x="0" y="836229"/>
                </a:cubicBezTo>
                <a:cubicBezTo>
                  <a:pt x="-16543" y="662033"/>
                  <a:pt x="37345" y="568530"/>
                  <a:pt x="0" y="424116"/>
                </a:cubicBezTo>
                <a:cubicBezTo>
                  <a:pt x="-37345" y="279702"/>
                  <a:pt x="14178" y="113398"/>
                  <a:pt x="0" y="0"/>
                </a:cubicBezTo>
                <a:close/>
              </a:path>
              <a:path w="3531843" h="1200329" stroke="0" extrusionOk="0">
                <a:moveTo>
                  <a:pt x="0" y="0"/>
                </a:moveTo>
                <a:cubicBezTo>
                  <a:pt x="245933" y="-14574"/>
                  <a:pt x="346214" y="40788"/>
                  <a:pt x="518004" y="0"/>
                </a:cubicBezTo>
                <a:cubicBezTo>
                  <a:pt x="689794" y="-40788"/>
                  <a:pt x="883165" y="50591"/>
                  <a:pt x="1036007" y="0"/>
                </a:cubicBezTo>
                <a:cubicBezTo>
                  <a:pt x="1188849" y="-50591"/>
                  <a:pt x="1290767" y="27093"/>
                  <a:pt x="1518692" y="0"/>
                </a:cubicBezTo>
                <a:cubicBezTo>
                  <a:pt x="1746618" y="-27093"/>
                  <a:pt x="1855984" y="34746"/>
                  <a:pt x="2107333" y="0"/>
                </a:cubicBezTo>
                <a:cubicBezTo>
                  <a:pt x="2358682" y="-34746"/>
                  <a:pt x="2511085" y="37516"/>
                  <a:pt x="2695973" y="0"/>
                </a:cubicBezTo>
                <a:cubicBezTo>
                  <a:pt x="2880861" y="-37516"/>
                  <a:pt x="3155232" y="70512"/>
                  <a:pt x="3531843" y="0"/>
                </a:cubicBezTo>
                <a:cubicBezTo>
                  <a:pt x="3570471" y="192871"/>
                  <a:pt x="3508281" y="210358"/>
                  <a:pt x="3531843" y="412113"/>
                </a:cubicBezTo>
                <a:cubicBezTo>
                  <a:pt x="3555405" y="613868"/>
                  <a:pt x="3527345" y="698409"/>
                  <a:pt x="3531843" y="788216"/>
                </a:cubicBezTo>
                <a:cubicBezTo>
                  <a:pt x="3536341" y="878023"/>
                  <a:pt x="3482987" y="1024618"/>
                  <a:pt x="3531843" y="1200329"/>
                </a:cubicBezTo>
                <a:cubicBezTo>
                  <a:pt x="3230840" y="1200435"/>
                  <a:pt x="3194942" y="1129728"/>
                  <a:pt x="2872566" y="1200329"/>
                </a:cubicBezTo>
                <a:cubicBezTo>
                  <a:pt x="2550190" y="1270930"/>
                  <a:pt x="2464519" y="1180328"/>
                  <a:pt x="2283925" y="1200329"/>
                </a:cubicBezTo>
                <a:cubicBezTo>
                  <a:pt x="2103331" y="1220330"/>
                  <a:pt x="1952409" y="1185137"/>
                  <a:pt x="1624648" y="1200329"/>
                </a:cubicBezTo>
                <a:cubicBezTo>
                  <a:pt x="1296887" y="1215521"/>
                  <a:pt x="1236703" y="1140744"/>
                  <a:pt x="1071326" y="1200329"/>
                </a:cubicBezTo>
                <a:cubicBezTo>
                  <a:pt x="905949" y="1259914"/>
                  <a:pt x="741361" y="1152750"/>
                  <a:pt x="518004" y="1200329"/>
                </a:cubicBezTo>
                <a:cubicBezTo>
                  <a:pt x="294647" y="1247908"/>
                  <a:pt x="225171" y="1170242"/>
                  <a:pt x="0" y="1200329"/>
                </a:cubicBezTo>
                <a:cubicBezTo>
                  <a:pt x="-37088" y="1059832"/>
                  <a:pt x="4709" y="952867"/>
                  <a:pt x="0" y="836229"/>
                </a:cubicBezTo>
                <a:cubicBezTo>
                  <a:pt x="-4709" y="719591"/>
                  <a:pt x="41427" y="561372"/>
                  <a:pt x="0" y="448123"/>
                </a:cubicBezTo>
                <a:cubicBezTo>
                  <a:pt x="-41427" y="334874"/>
                  <a:pt x="5461" y="105899"/>
                  <a:pt x="0" y="0"/>
                </a:cubicBezTo>
                <a:close/>
              </a:path>
            </a:pathLst>
          </a:custGeom>
          <a:solidFill>
            <a:srgbClr val="D2ECB7"/>
          </a:solidFill>
          <a:ln>
            <a:solidFill>
              <a:schemeClr val="tx1"/>
            </a:solidFill>
            <a:extLst>
              <a:ext uri="{C807C97D-BFC1-408E-A445-0C87EB9F89A2}">
                <ask:lineSketchStyleProps xmlns:ask="http://schemas.microsoft.com/office/drawing/2018/sketchyshapes" sd="1333659342">
                  <a:prstGeom prst="rect">
                    <a:avLst/>
                  </a:prstGeom>
                  <ask:type>
                    <ask:lineSketchScribble/>
                  </ask:type>
                </ask:lineSketchStyleProps>
              </a:ext>
            </a:extLst>
          </a:ln>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one of 87 functionality categories or the category “Unknown”</a:t>
            </a:r>
          </a:p>
        </p:txBody>
      </p:sp>
      <p:sp>
        <p:nvSpPr>
          <p:cNvPr id="7" name="矩形 6">
            <a:extLst>
              <a:ext uri="{FF2B5EF4-FFF2-40B4-BE49-F238E27FC236}">
                <a16:creationId xmlns:a16="http://schemas.microsoft.com/office/drawing/2014/main" id="{22183931-29B0-2B4E-A547-9C5F97D57B65}"/>
              </a:ext>
            </a:extLst>
          </p:cNvPr>
          <p:cNvSpPr/>
          <p:nvPr/>
        </p:nvSpPr>
        <p:spPr>
          <a:xfrm>
            <a:off x="323844" y="4938921"/>
            <a:ext cx="2842055" cy="830997"/>
          </a:xfrm>
          <a:custGeom>
            <a:avLst/>
            <a:gdLst>
              <a:gd name="connsiteX0" fmla="*/ 0 w 2842055"/>
              <a:gd name="connsiteY0" fmla="*/ 0 h 830997"/>
              <a:gd name="connsiteX1" fmla="*/ 625252 w 2842055"/>
              <a:gd name="connsiteY1" fmla="*/ 0 h 830997"/>
              <a:gd name="connsiteX2" fmla="*/ 1108401 w 2842055"/>
              <a:gd name="connsiteY2" fmla="*/ 0 h 830997"/>
              <a:gd name="connsiteX3" fmla="*/ 1591551 w 2842055"/>
              <a:gd name="connsiteY3" fmla="*/ 0 h 830997"/>
              <a:gd name="connsiteX4" fmla="*/ 2216803 w 2842055"/>
              <a:gd name="connsiteY4" fmla="*/ 0 h 830997"/>
              <a:gd name="connsiteX5" fmla="*/ 2842055 w 2842055"/>
              <a:gd name="connsiteY5" fmla="*/ 0 h 830997"/>
              <a:gd name="connsiteX6" fmla="*/ 2842055 w 2842055"/>
              <a:gd name="connsiteY6" fmla="*/ 407189 h 830997"/>
              <a:gd name="connsiteX7" fmla="*/ 2842055 w 2842055"/>
              <a:gd name="connsiteY7" fmla="*/ 830997 h 830997"/>
              <a:gd name="connsiteX8" fmla="*/ 2358906 w 2842055"/>
              <a:gd name="connsiteY8" fmla="*/ 830997 h 830997"/>
              <a:gd name="connsiteX9" fmla="*/ 1790495 w 2842055"/>
              <a:gd name="connsiteY9" fmla="*/ 830997 h 830997"/>
              <a:gd name="connsiteX10" fmla="*/ 1307345 w 2842055"/>
              <a:gd name="connsiteY10" fmla="*/ 830997 h 830997"/>
              <a:gd name="connsiteX11" fmla="*/ 682093 w 2842055"/>
              <a:gd name="connsiteY11" fmla="*/ 830997 h 830997"/>
              <a:gd name="connsiteX12" fmla="*/ 0 w 2842055"/>
              <a:gd name="connsiteY12" fmla="*/ 830997 h 830997"/>
              <a:gd name="connsiteX13" fmla="*/ 0 w 2842055"/>
              <a:gd name="connsiteY13" fmla="*/ 423808 h 830997"/>
              <a:gd name="connsiteX14" fmla="*/ 0 w 284205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2055" h="830997" fill="none" extrusionOk="0">
                <a:moveTo>
                  <a:pt x="0" y="0"/>
                </a:moveTo>
                <a:cubicBezTo>
                  <a:pt x="178477" y="-48407"/>
                  <a:pt x="469857" y="42327"/>
                  <a:pt x="625252" y="0"/>
                </a:cubicBezTo>
                <a:cubicBezTo>
                  <a:pt x="780647" y="-42327"/>
                  <a:pt x="922308" y="43556"/>
                  <a:pt x="1108401" y="0"/>
                </a:cubicBezTo>
                <a:cubicBezTo>
                  <a:pt x="1294494" y="-43556"/>
                  <a:pt x="1493863" y="42685"/>
                  <a:pt x="1591551" y="0"/>
                </a:cubicBezTo>
                <a:cubicBezTo>
                  <a:pt x="1689239" y="-42685"/>
                  <a:pt x="2029870" y="29048"/>
                  <a:pt x="2216803" y="0"/>
                </a:cubicBezTo>
                <a:cubicBezTo>
                  <a:pt x="2403736" y="-29048"/>
                  <a:pt x="2697980" y="11120"/>
                  <a:pt x="2842055" y="0"/>
                </a:cubicBezTo>
                <a:cubicBezTo>
                  <a:pt x="2858927" y="106210"/>
                  <a:pt x="2830795" y="296779"/>
                  <a:pt x="2842055" y="407189"/>
                </a:cubicBezTo>
                <a:cubicBezTo>
                  <a:pt x="2853315" y="517599"/>
                  <a:pt x="2807307" y="689483"/>
                  <a:pt x="2842055" y="830997"/>
                </a:cubicBezTo>
                <a:cubicBezTo>
                  <a:pt x="2738280" y="866715"/>
                  <a:pt x="2468591" y="805637"/>
                  <a:pt x="2358906" y="830997"/>
                </a:cubicBezTo>
                <a:cubicBezTo>
                  <a:pt x="2249221" y="856357"/>
                  <a:pt x="2023338" y="801799"/>
                  <a:pt x="1790495" y="830997"/>
                </a:cubicBezTo>
                <a:cubicBezTo>
                  <a:pt x="1557652" y="860195"/>
                  <a:pt x="1532943" y="821799"/>
                  <a:pt x="1307345" y="830997"/>
                </a:cubicBezTo>
                <a:cubicBezTo>
                  <a:pt x="1081747" y="840195"/>
                  <a:pt x="956306" y="802787"/>
                  <a:pt x="682093" y="830997"/>
                </a:cubicBezTo>
                <a:cubicBezTo>
                  <a:pt x="407880" y="859207"/>
                  <a:pt x="264924" y="822234"/>
                  <a:pt x="0" y="830997"/>
                </a:cubicBezTo>
                <a:cubicBezTo>
                  <a:pt x="-47076" y="721442"/>
                  <a:pt x="19223" y="574982"/>
                  <a:pt x="0" y="423808"/>
                </a:cubicBezTo>
                <a:cubicBezTo>
                  <a:pt x="-19223" y="272634"/>
                  <a:pt x="30414" y="153497"/>
                  <a:pt x="0" y="0"/>
                </a:cubicBezTo>
                <a:close/>
              </a:path>
              <a:path w="2842055" h="830997" stroke="0" extrusionOk="0">
                <a:moveTo>
                  <a:pt x="0" y="0"/>
                </a:moveTo>
                <a:cubicBezTo>
                  <a:pt x="282510" y="-18724"/>
                  <a:pt x="387099" y="63381"/>
                  <a:pt x="568411" y="0"/>
                </a:cubicBezTo>
                <a:cubicBezTo>
                  <a:pt x="749723" y="-63381"/>
                  <a:pt x="909053" y="22945"/>
                  <a:pt x="1108401" y="0"/>
                </a:cubicBezTo>
                <a:cubicBezTo>
                  <a:pt x="1307749" y="-22945"/>
                  <a:pt x="1430051" y="10064"/>
                  <a:pt x="1676812" y="0"/>
                </a:cubicBezTo>
                <a:cubicBezTo>
                  <a:pt x="1923573" y="-10064"/>
                  <a:pt x="2127626" y="25917"/>
                  <a:pt x="2273644" y="0"/>
                </a:cubicBezTo>
                <a:cubicBezTo>
                  <a:pt x="2419662" y="-25917"/>
                  <a:pt x="2596617" y="44308"/>
                  <a:pt x="2842055" y="0"/>
                </a:cubicBezTo>
                <a:cubicBezTo>
                  <a:pt x="2848604" y="128151"/>
                  <a:pt x="2822258" y="296484"/>
                  <a:pt x="2842055" y="390569"/>
                </a:cubicBezTo>
                <a:cubicBezTo>
                  <a:pt x="2861852" y="484654"/>
                  <a:pt x="2841641" y="647054"/>
                  <a:pt x="2842055" y="830997"/>
                </a:cubicBezTo>
                <a:cubicBezTo>
                  <a:pt x="2715048" y="874958"/>
                  <a:pt x="2572803" y="775873"/>
                  <a:pt x="2358906" y="830997"/>
                </a:cubicBezTo>
                <a:cubicBezTo>
                  <a:pt x="2145009" y="886121"/>
                  <a:pt x="2023641" y="825088"/>
                  <a:pt x="1875756" y="830997"/>
                </a:cubicBezTo>
                <a:cubicBezTo>
                  <a:pt x="1727871" y="836906"/>
                  <a:pt x="1600429" y="794632"/>
                  <a:pt x="1364186" y="830997"/>
                </a:cubicBezTo>
                <a:cubicBezTo>
                  <a:pt x="1127943" y="867362"/>
                  <a:pt x="954854" y="807649"/>
                  <a:pt x="824196" y="830997"/>
                </a:cubicBezTo>
                <a:cubicBezTo>
                  <a:pt x="693538" y="854345"/>
                  <a:pt x="246868" y="750612"/>
                  <a:pt x="0" y="830997"/>
                </a:cubicBezTo>
                <a:cubicBezTo>
                  <a:pt x="-27426" y="690592"/>
                  <a:pt x="21827" y="616605"/>
                  <a:pt x="0" y="423808"/>
                </a:cubicBezTo>
                <a:cubicBezTo>
                  <a:pt x="-21827" y="231011"/>
                  <a:pt x="32929" y="164355"/>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545387230">
                  <a:prstGeom prst="rect">
                    <a:avLst/>
                  </a:prstGeom>
                  <ask:type>
                    <ask:lineSketchScribble/>
                  </ask:type>
                </ask:lineSketchStyleProps>
              </a:ext>
            </a:extLst>
          </a:ln>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functionality sentence</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or a query</a:t>
            </a:r>
          </a:p>
        </p:txBody>
      </p:sp>
      <p:sp>
        <p:nvSpPr>
          <p:cNvPr id="8" name="右箭头 7">
            <a:extLst>
              <a:ext uri="{FF2B5EF4-FFF2-40B4-BE49-F238E27FC236}">
                <a16:creationId xmlns:a16="http://schemas.microsoft.com/office/drawing/2014/main" id="{26A2B2FC-83CE-5A41-BD8F-686124768D3B}"/>
              </a:ext>
            </a:extLst>
          </p:cNvPr>
          <p:cNvSpPr/>
          <p:nvPr/>
        </p:nvSpPr>
        <p:spPr>
          <a:xfrm>
            <a:off x="3340552" y="5142414"/>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右箭头 8">
            <a:extLst>
              <a:ext uri="{FF2B5EF4-FFF2-40B4-BE49-F238E27FC236}">
                <a16:creationId xmlns:a16="http://schemas.microsoft.com/office/drawing/2014/main" id="{26A2B2FC-83CE-5A41-BD8F-686124768D3B}"/>
              </a:ext>
            </a:extLst>
          </p:cNvPr>
          <p:cNvSpPr/>
          <p:nvPr/>
        </p:nvSpPr>
        <p:spPr>
          <a:xfrm>
            <a:off x="7577120" y="1022996"/>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22183931-29B0-2B4E-A547-9C5F97D57B65}"/>
              </a:ext>
            </a:extLst>
          </p:cNvPr>
          <p:cNvSpPr/>
          <p:nvPr/>
        </p:nvSpPr>
        <p:spPr>
          <a:xfrm>
            <a:off x="4149920" y="5558188"/>
            <a:ext cx="3860348"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BERT-based Text Classification Model</a:t>
            </a:r>
          </a:p>
        </p:txBody>
      </p:sp>
      <p:sp>
        <p:nvSpPr>
          <p:cNvPr id="12" name="文本框 11">
            <a:extLst>
              <a:ext uri="{FF2B5EF4-FFF2-40B4-BE49-F238E27FC236}">
                <a16:creationId xmlns:a16="http://schemas.microsoft.com/office/drawing/2014/main" id="{9E91DFFC-3276-4C60-A932-5C434ED360C0}"/>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Functionality Category Classification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8" name="音频 17">
            <a:hlinkClick r:id="" action="ppaction://media"/>
            <a:extLst>
              <a:ext uri="{FF2B5EF4-FFF2-40B4-BE49-F238E27FC236}">
                <a16:creationId xmlns:a16="http://schemas.microsoft.com/office/drawing/2014/main" id="{681A8E4F-740A-4B77-89BB-0E900D8C13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50199096"/>
      </p:ext>
    </p:extLst>
  </p:cSld>
  <p:clrMapOvr>
    <a:masterClrMapping/>
  </p:clrMapOvr>
  <mc:AlternateContent xmlns:mc="http://schemas.openxmlformats.org/markup-compatibility/2006">
    <mc:Choice xmlns:p14="http://schemas.microsoft.com/office/powerpoint/2010/main" Requires="p14">
      <p:transition p14:dur="10" advTm="25799"/>
    </mc:Choice>
    <mc:Fallback>
      <p:transition advTm="25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7" name="矩形 6">
            <a:extLst>
              <a:ext uri="{FF2B5EF4-FFF2-40B4-BE49-F238E27FC236}">
                <a16:creationId xmlns:a16="http://schemas.microsoft.com/office/drawing/2014/main" id="{22183931-29B0-2B4E-A547-9C5F97D57B65}"/>
              </a:ext>
            </a:extLst>
          </p:cNvPr>
          <p:cNvSpPr/>
          <p:nvPr/>
        </p:nvSpPr>
        <p:spPr>
          <a:xfrm>
            <a:off x="8601706" y="1125688"/>
            <a:ext cx="3261121" cy="769441"/>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Input: sentence, functionality category</a:t>
            </a:r>
          </a:p>
        </p:txBody>
      </p:sp>
      <p:sp>
        <p:nvSpPr>
          <p:cNvPr id="8" name="右箭头 7">
            <a:extLst>
              <a:ext uri="{FF2B5EF4-FFF2-40B4-BE49-F238E27FC236}">
                <a16:creationId xmlns:a16="http://schemas.microsoft.com/office/drawing/2014/main" id="{26A2B2FC-83CE-5A41-BD8F-686124768D3B}"/>
              </a:ext>
            </a:extLst>
          </p:cNvPr>
          <p:cNvSpPr/>
          <p:nvPr/>
        </p:nvSpPr>
        <p:spPr>
          <a:xfrm rot="5400000">
            <a:off x="9974504" y="2034445"/>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71" y="2365218"/>
            <a:ext cx="7728155" cy="1734890"/>
          </a:xfrm>
          <a:prstGeom prst="rect">
            <a:avLst/>
          </a:prstGeom>
        </p:spPr>
      </p:pic>
      <p:sp>
        <p:nvSpPr>
          <p:cNvPr id="15" name="矩形 14">
            <a:extLst>
              <a:ext uri="{FF2B5EF4-FFF2-40B4-BE49-F238E27FC236}">
                <a16:creationId xmlns:a16="http://schemas.microsoft.com/office/drawing/2014/main" id="{22183931-29B0-2B4E-A547-9C5F97D57B65}"/>
              </a:ext>
            </a:extLst>
          </p:cNvPr>
          <p:cNvSpPr/>
          <p:nvPr/>
        </p:nvSpPr>
        <p:spPr>
          <a:xfrm>
            <a:off x="33271" y="1172191"/>
            <a:ext cx="7299238" cy="400110"/>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functionality category “get/return/obtain”</a:t>
            </a:r>
          </a:p>
        </p:txBody>
      </p:sp>
      <p:sp>
        <p:nvSpPr>
          <p:cNvPr id="16" name="矩形 15">
            <a:extLst>
              <a:ext uri="{FF2B5EF4-FFF2-40B4-BE49-F238E27FC236}">
                <a16:creationId xmlns:a16="http://schemas.microsoft.com/office/drawing/2014/main" id="{22183931-29B0-2B4E-A547-9C5F97D57B65}"/>
              </a:ext>
            </a:extLst>
          </p:cNvPr>
          <p:cNvSpPr/>
          <p:nvPr/>
        </p:nvSpPr>
        <p:spPr>
          <a:xfrm>
            <a:off x="1" y="1606078"/>
            <a:ext cx="7728154" cy="400110"/>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sentence “use this method to get the default sensor for a given type”</a:t>
            </a:r>
          </a:p>
        </p:txBody>
      </p:sp>
      <p:sp>
        <p:nvSpPr>
          <p:cNvPr id="17" name="矩形 16">
            <a:extLst>
              <a:ext uri="{FF2B5EF4-FFF2-40B4-BE49-F238E27FC236}">
                <a16:creationId xmlns:a16="http://schemas.microsoft.com/office/drawing/2014/main" id="{22183931-29B0-2B4E-A547-9C5F97D57B65}"/>
              </a:ext>
            </a:extLst>
          </p:cNvPr>
          <p:cNvSpPr/>
          <p:nvPr/>
        </p:nvSpPr>
        <p:spPr>
          <a:xfrm>
            <a:off x="8362336" y="2567003"/>
            <a:ext cx="3829664" cy="769441"/>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POS tagging and dependency parsing by Spacy</a:t>
            </a:r>
          </a:p>
        </p:txBody>
      </p:sp>
      <p:sp>
        <p:nvSpPr>
          <p:cNvPr id="18" name="右箭头 17">
            <a:extLst>
              <a:ext uri="{FF2B5EF4-FFF2-40B4-BE49-F238E27FC236}">
                <a16:creationId xmlns:a16="http://schemas.microsoft.com/office/drawing/2014/main" id="{26A2B2FC-83CE-5A41-BD8F-686124768D3B}"/>
              </a:ext>
            </a:extLst>
          </p:cNvPr>
          <p:cNvSpPr/>
          <p:nvPr/>
        </p:nvSpPr>
        <p:spPr>
          <a:xfrm rot="5400000">
            <a:off x="9974504" y="343683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22183931-29B0-2B4E-A547-9C5F97D57B65}"/>
              </a:ext>
            </a:extLst>
          </p:cNvPr>
          <p:cNvSpPr/>
          <p:nvPr/>
        </p:nvSpPr>
        <p:spPr>
          <a:xfrm>
            <a:off x="8052768" y="3785522"/>
            <a:ext cx="4188113" cy="2462213"/>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Traverse dependency tree in preorder and identify functionality verb in the sentence by matching the verb traversed with candidate functionality verbs of corresponding category in order </a:t>
            </a:r>
          </a:p>
        </p:txBody>
      </p:sp>
      <p:sp>
        <p:nvSpPr>
          <p:cNvPr id="20" name="矩形 19">
            <a:extLst>
              <a:ext uri="{FF2B5EF4-FFF2-40B4-BE49-F238E27FC236}">
                <a16:creationId xmlns:a16="http://schemas.microsoft.com/office/drawing/2014/main" id="{22183931-29B0-2B4E-A547-9C5F97D57B65}"/>
              </a:ext>
            </a:extLst>
          </p:cNvPr>
          <p:cNvSpPr/>
          <p:nvPr/>
        </p:nvSpPr>
        <p:spPr>
          <a:xfrm>
            <a:off x="5769040" y="4754585"/>
            <a:ext cx="2279104"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functionality verb: get</a:t>
            </a:r>
          </a:p>
        </p:txBody>
      </p:sp>
      <p:sp>
        <p:nvSpPr>
          <p:cNvPr id="21" name="矩形 20">
            <a:extLst>
              <a:ext uri="{FF2B5EF4-FFF2-40B4-BE49-F238E27FC236}">
                <a16:creationId xmlns:a16="http://schemas.microsoft.com/office/drawing/2014/main" id="{22183931-29B0-2B4E-A547-9C5F97D57B65}"/>
              </a:ext>
            </a:extLst>
          </p:cNvPr>
          <p:cNvSpPr/>
          <p:nvPr/>
        </p:nvSpPr>
        <p:spPr>
          <a:xfrm>
            <a:off x="-35878" y="4217967"/>
            <a:ext cx="2364979" cy="1938992"/>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candidate functionality verbs:</a:t>
            </a:r>
          </a:p>
          <a:p>
            <a:pPr algn="ctr"/>
            <a:r>
              <a:rPr lang="en-US" altLang="zh-CN" sz="2000" b="1" dirty="0">
                <a:latin typeface="Times New Roman" panose="02020603050405020304" pitchFamily="18" charset="0"/>
                <a:cs typeface="Times New Roman" panose="02020603050405020304" pitchFamily="18" charset="0"/>
              </a:rPr>
              <a:t>Get</a:t>
            </a:r>
          </a:p>
          <a:p>
            <a:pPr algn="ctr"/>
            <a:r>
              <a:rPr lang="en-US" altLang="zh-CN" sz="2000" b="1" dirty="0">
                <a:latin typeface="Times New Roman" panose="02020603050405020304" pitchFamily="18" charset="0"/>
                <a:cs typeface="Times New Roman" panose="02020603050405020304" pitchFamily="18" charset="0"/>
              </a:rPr>
              <a:t>Return</a:t>
            </a:r>
          </a:p>
          <a:p>
            <a:pPr algn="ctr"/>
            <a:r>
              <a:rPr lang="en-US" altLang="zh-CN" sz="2000" b="1" dirty="0">
                <a:latin typeface="Times New Roman" panose="02020603050405020304" pitchFamily="18" charset="0"/>
                <a:cs typeface="Times New Roman" panose="02020603050405020304" pitchFamily="18" charset="0"/>
              </a:rPr>
              <a:t>Obtain</a:t>
            </a:r>
          </a:p>
          <a:p>
            <a:pPr algn="ctr"/>
            <a:r>
              <a:rPr lang="en-US" altLang="zh-CN" sz="2000" b="1" dirty="0">
                <a:latin typeface="Times New Roman" panose="02020603050405020304" pitchFamily="18" charset="0"/>
                <a:cs typeface="Times New Roman" panose="02020603050405020304" pitchFamily="18" charset="0"/>
              </a:rPr>
              <a:t>…</a:t>
            </a:r>
          </a:p>
        </p:txBody>
      </p:sp>
      <p:sp>
        <p:nvSpPr>
          <p:cNvPr id="22" name="矩形 21">
            <a:extLst>
              <a:ext uri="{FF2B5EF4-FFF2-40B4-BE49-F238E27FC236}">
                <a16:creationId xmlns:a16="http://schemas.microsoft.com/office/drawing/2014/main" id="{22183931-29B0-2B4E-A547-9C5F97D57B65}"/>
              </a:ext>
            </a:extLst>
          </p:cNvPr>
          <p:cNvSpPr/>
          <p:nvPr/>
        </p:nvSpPr>
        <p:spPr>
          <a:xfrm>
            <a:off x="2569623" y="4477127"/>
            <a:ext cx="3412147"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the first traversed verb</a:t>
            </a:r>
          </a:p>
          <a:p>
            <a:pPr algn="ctr"/>
            <a:r>
              <a:rPr lang="en-US" altLang="zh-CN" sz="2000" b="1" dirty="0">
                <a:latin typeface="Times New Roman" panose="02020603050405020304" pitchFamily="18" charset="0"/>
                <a:cs typeface="Times New Roman" panose="02020603050405020304" pitchFamily="18" charset="0"/>
              </a:rPr>
              <a:t>use</a:t>
            </a:r>
          </a:p>
        </p:txBody>
      </p:sp>
      <p:sp>
        <p:nvSpPr>
          <p:cNvPr id="23" name="矩形 22">
            <a:extLst>
              <a:ext uri="{FF2B5EF4-FFF2-40B4-BE49-F238E27FC236}">
                <a16:creationId xmlns:a16="http://schemas.microsoft.com/office/drawing/2014/main" id="{22183931-29B0-2B4E-A547-9C5F97D57B65}"/>
              </a:ext>
            </a:extLst>
          </p:cNvPr>
          <p:cNvSpPr/>
          <p:nvPr/>
        </p:nvSpPr>
        <p:spPr>
          <a:xfrm>
            <a:off x="2498305" y="5617935"/>
            <a:ext cx="3412147"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the second traversed verb</a:t>
            </a:r>
          </a:p>
          <a:p>
            <a:pPr algn="ctr"/>
            <a:r>
              <a:rPr lang="en-US" altLang="zh-CN" sz="2000" b="1" dirty="0">
                <a:latin typeface="Times New Roman" panose="02020603050405020304" pitchFamily="18" charset="0"/>
                <a:cs typeface="Times New Roman" panose="02020603050405020304" pitchFamily="18" charset="0"/>
              </a:rPr>
              <a:t>get</a:t>
            </a:r>
          </a:p>
        </p:txBody>
      </p:sp>
      <p:cxnSp>
        <p:nvCxnSpPr>
          <p:cNvPr id="29" name="直接箭头连接符 28"/>
          <p:cNvCxnSpPr/>
          <p:nvPr/>
        </p:nvCxnSpPr>
        <p:spPr>
          <a:xfrm flipH="1" flipV="1">
            <a:off x="2146398" y="4685556"/>
            <a:ext cx="616444" cy="67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右箭头 31">
            <a:extLst>
              <a:ext uri="{FF2B5EF4-FFF2-40B4-BE49-F238E27FC236}">
                <a16:creationId xmlns:a16="http://schemas.microsoft.com/office/drawing/2014/main" id="{26A2B2FC-83CE-5A41-BD8F-686124768D3B}"/>
              </a:ext>
            </a:extLst>
          </p:cNvPr>
          <p:cNvSpPr/>
          <p:nvPr/>
        </p:nvSpPr>
        <p:spPr>
          <a:xfrm rot="5400000">
            <a:off x="3637132" y="2068780"/>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3" name="直接箭头连接符 32"/>
          <p:cNvCxnSpPr/>
          <p:nvPr/>
        </p:nvCxnSpPr>
        <p:spPr>
          <a:xfrm flipH="1" flipV="1">
            <a:off x="1553544" y="5070150"/>
            <a:ext cx="1386279" cy="59322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乘号 30"/>
          <p:cNvSpPr/>
          <p:nvPr/>
        </p:nvSpPr>
        <p:spPr>
          <a:xfrm>
            <a:off x="2382371" y="4483561"/>
            <a:ext cx="353962" cy="494548"/>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p:nvPr/>
        </p:nvCxnSpPr>
        <p:spPr>
          <a:xfrm flipV="1">
            <a:off x="5445155" y="5155866"/>
            <a:ext cx="581525" cy="46206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右箭头 45">
            <a:extLst>
              <a:ext uri="{FF2B5EF4-FFF2-40B4-BE49-F238E27FC236}">
                <a16:creationId xmlns:a16="http://schemas.microsoft.com/office/drawing/2014/main" id="{26A2B2FC-83CE-5A41-BD8F-686124768D3B}"/>
              </a:ext>
            </a:extLst>
          </p:cNvPr>
          <p:cNvSpPr/>
          <p:nvPr/>
        </p:nvSpPr>
        <p:spPr>
          <a:xfrm rot="5400000">
            <a:off x="3607988" y="4096788"/>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文本框 23">
            <a:extLst>
              <a:ext uri="{FF2B5EF4-FFF2-40B4-BE49-F238E27FC236}">
                <a16:creationId xmlns:a16="http://schemas.microsoft.com/office/drawing/2014/main" id="{928060EC-4DD1-46E2-97C3-7F9A923FB4D2}"/>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Phrase Pattern Analysis</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5" name="音频 4">
            <a:hlinkClick r:id="" action="ppaction://media"/>
            <a:extLst>
              <a:ext uri="{FF2B5EF4-FFF2-40B4-BE49-F238E27FC236}">
                <a16:creationId xmlns:a16="http://schemas.microsoft.com/office/drawing/2014/main" id="{52F16684-DB53-4344-9C44-D71BF29772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686780434"/>
      </p:ext>
    </p:extLst>
  </p:cSld>
  <p:clrMapOvr>
    <a:masterClrMapping/>
  </p:clrMapOvr>
  <mc:AlternateContent xmlns:mc="http://schemas.openxmlformats.org/markup-compatibility/2006">
    <mc:Choice xmlns:p14="http://schemas.microsoft.com/office/powerpoint/2010/main" Requires="p14">
      <p:transition p14:dur="10" advTm="40261"/>
    </mc:Choice>
    <mc:Fallback>
      <p:transition advTm="402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9" fill="hold" display="0">
                  <p:stCondLst>
                    <p:cond delay="indefinite"/>
                  </p:stCondLst>
                  <p:endCondLst>
                    <p:cond evt="onStopAudio" delay="0">
                      <p:tgtEl>
                        <p:sldTgt/>
                      </p:tgtEl>
                    </p:cond>
                  </p:endCondLst>
                </p:cTn>
                <p:tgtEl>
                  <p:spTgt spid="5"/>
                </p:tgtEl>
              </p:cMediaNode>
            </p:audio>
          </p:childTnLst>
        </p:cTn>
      </p:par>
    </p:tnLst>
    <p:bldLst>
      <p:bldP spid="7" grpId="0"/>
      <p:bldP spid="8" grpId="0" animBg="1"/>
      <p:bldP spid="15" grpId="0"/>
      <p:bldP spid="16" grpId="0"/>
      <p:bldP spid="17" grpId="0"/>
      <p:bldP spid="18" grpId="0" animBg="1"/>
      <p:bldP spid="19" grpId="0"/>
      <p:bldP spid="20" grpId="0"/>
      <p:bldP spid="21" grpId="0"/>
      <p:bldP spid="22" grpId="0"/>
      <p:bldP spid="23" grpId="0"/>
      <p:bldP spid="32" grpId="0" animBg="1"/>
      <p:bldP spid="31"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8" name="右箭头 7">
            <a:extLst>
              <a:ext uri="{FF2B5EF4-FFF2-40B4-BE49-F238E27FC236}">
                <a16:creationId xmlns:a16="http://schemas.microsoft.com/office/drawing/2014/main" id="{26A2B2FC-83CE-5A41-BD8F-686124768D3B}"/>
              </a:ext>
            </a:extLst>
          </p:cNvPr>
          <p:cNvSpPr/>
          <p:nvPr/>
        </p:nvSpPr>
        <p:spPr>
          <a:xfrm rot="5400000">
            <a:off x="10019405" y="1097682"/>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71" y="2365218"/>
            <a:ext cx="7728155" cy="1734890"/>
          </a:xfrm>
          <a:prstGeom prst="rect">
            <a:avLst/>
          </a:prstGeom>
        </p:spPr>
      </p:pic>
      <p:sp>
        <p:nvSpPr>
          <p:cNvPr id="15" name="矩形 14">
            <a:extLst>
              <a:ext uri="{FF2B5EF4-FFF2-40B4-BE49-F238E27FC236}">
                <a16:creationId xmlns:a16="http://schemas.microsoft.com/office/drawing/2014/main" id="{22183931-29B0-2B4E-A547-9C5F97D57B65}"/>
              </a:ext>
            </a:extLst>
          </p:cNvPr>
          <p:cNvSpPr/>
          <p:nvPr/>
        </p:nvSpPr>
        <p:spPr>
          <a:xfrm>
            <a:off x="33271" y="1172191"/>
            <a:ext cx="7299238" cy="400110"/>
          </a:xfrm>
          <a:prstGeom prst="rect">
            <a:avLst/>
          </a:prstGeom>
        </p:spPr>
        <p:txBody>
          <a:bodyPr wrap="square">
            <a:spAutoFit/>
          </a:bodyPr>
          <a:lstStyle/>
          <a:p>
            <a:pPr algn="ctr"/>
            <a:r>
              <a:rPr lang="en-US" altLang="zh-CN" sz="2000" b="1" dirty="0" err="1">
                <a:latin typeface="Times New Roman" panose="02020603050405020304" pitchFamily="18" charset="0"/>
                <a:cs typeface="Times New Roman" panose="02020603050405020304" pitchFamily="18" charset="0"/>
              </a:rPr>
              <a:t>fuctionality</a:t>
            </a:r>
            <a:r>
              <a:rPr lang="en-US" altLang="zh-CN" sz="2000" b="1" dirty="0">
                <a:latin typeface="Times New Roman" panose="02020603050405020304" pitchFamily="18" charset="0"/>
                <a:cs typeface="Times New Roman" panose="02020603050405020304" pitchFamily="18" charset="0"/>
              </a:rPr>
              <a:t> category “get/return/obtain”</a:t>
            </a:r>
          </a:p>
        </p:txBody>
      </p:sp>
      <p:sp>
        <p:nvSpPr>
          <p:cNvPr id="16" name="矩形 15">
            <a:extLst>
              <a:ext uri="{FF2B5EF4-FFF2-40B4-BE49-F238E27FC236}">
                <a16:creationId xmlns:a16="http://schemas.microsoft.com/office/drawing/2014/main" id="{22183931-29B0-2B4E-A547-9C5F97D57B65}"/>
              </a:ext>
            </a:extLst>
          </p:cNvPr>
          <p:cNvSpPr/>
          <p:nvPr/>
        </p:nvSpPr>
        <p:spPr>
          <a:xfrm>
            <a:off x="1" y="1606078"/>
            <a:ext cx="7728154" cy="400110"/>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sentence “use this method to get the default sensor for a given type”</a:t>
            </a:r>
          </a:p>
        </p:txBody>
      </p:sp>
      <p:sp>
        <p:nvSpPr>
          <p:cNvPr id="17" name="矩形 16">
            <a:extLst>
              <a:ext uri="{FF2B5EF4-FFF2-40B4-BE49-F238E27FC236}">
                <a16:creationId xmlns:a16="http://schemas.microsoft.com/office/drawing/2014/main" id="{22183931-29B0-2B4E-A547-9C5F97D57B65}"/>
              </a:ext>
            </a:extLst>
          </p:cNvPr>
          <p:cNvSpPr/>
          <p:nvPr/>
        </p:nvSpPr>
        <p:spPr>
          <a:xfrm>
            <a:off x="8343698" y="1511329"/>
            <a:ext cx="3829664"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identify core clause</a:t>
            </a:r>
          </a:p>
        </p:txBody>
      </p:sp>
      <p:sp>
        <p:nvSpPr>
          <p:cNvPr id="18" name="右箭头 17">
            <a:extLst>
              <a:ext uri="{FF2B5EF4-FFF2-40B4-BE49-F238E27FC236}">
                <a16:creationId xmlns:a16="http://schemas.microsoft.com/office/drawing/2014/main" id="{26A2B2FC-83CE-5A41-BD8F-686124768D3B}"/>
              </a:ext>
            </a:extLst>
          </p:cNvPr>
          <p:cNvSpPr/>
          <p:nvPr/>
        </p:nvSpPr>
        <p:spPr>
          <a:xfrm rot="5400000">
            <a:off x="10019405" y="1994189"/>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22183931-29B0-2B4E-A547-9C5F97D57B65}"/>
              </a:ext>
            </a:extLst>
          </p:cNvPr>
          <p:cNvSpPr/>
          <p:nvPr/>
        </p:nvSpPr>
        <p:spPr>
          <a:xfrm>
            <a:off x="8546378" y="4762947"/>
            <a:ext cx="3461579" cy="1323439"/>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find the phrase pattern closest to the syntactic pattern among the candidate phrase pattern</a:t>
            </a:r>
          </a:p>
        </p:txBody>
      </p:sp>
      <p:sp>
        <p:nvSpPr>
          <p:cNvPr id="22" name="矩形 21">
            <a:extLst>
              <a:ext uri="{FF2B5EF4-FFF2-40B4-BE49-F238E27FC236}">
                <a16:creationId xmlns:a16="http://schemas.microsoft.com/office/drawing/2014/main" id="{22183931-29B0-2B4E-A547-9C5F97D57B65}"/>
              </a:ext>
            </a:extLst>
          </p:cNvPr>
          <p:cNvSpPr/>
          <p:nvPr/>
        </p:nvSpPr>
        <p:spPr>
          <a:xfrm>
            <a:off x="1068102" y="4100108"/>
            <a:ext cx="2709929" cy="1015663"/>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core clause: </a:t>
            </a:r>
          </a:p>
          <a:p>
            <a:pPr algn="ctr"/>
            <a:r>
              <a:rPr lang="en-US" altLang="zh-CN" sz="2000" b="1" dirty="0">
                <a:latin typeface="Times New Roman" panose="02020603050405020304" pitchFamily="18" charset="0"/>
                <a:cs typeface="Times New Roman" panose="02020603050405020304" pitchFamily="18" charset="0"/>
              </a:rPr>
              <a:t>get the default sensor for a given type</a:t>
            </a:r>
          </a:p>
        </p:txBody>
      </p:sp>
      <p:sp>
        <p:nvSpPr>
          <p:cNvPr id="32" name="右箭头 31">
            <a:extLst>
              <a:ext uri="{FF2B5EF4-FFF2-40B4-BE49-F238E27FC236}">
                <a16:creationId xmlns:a16="http://schemas.microsoft.com/office/drawing/2014/main" id="{26A2B2FC-83CE-5A41-BD8F-686124768D3B}"/>
              </a:ext>
            </a:extLst>
          </p:cNvPr>
          <p:cNvSpPr/>
          <p:nvPr/>
        </p:nvSpPr>
        <p:spPr>
          <a:xfrm rot="5400000">
            <a:off x="3637132" y="2068780"/>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矩形 23">
            <a:extLst>
              <a:ext uri="{FF2B5EF4-FFF2-40B4-BE49-F238E27FC236}">
                <a16:creationId xmlns:a16="http://schemas.microsoft.com/office/drawing/2014/main" id="{22183931-29B0-2B4E-A547-9C5F97D57B65}"/>
              </a:ext>
            </a:extLst>
          </p:cNvPr>
          <p:cNvSpPr/>
          <p:nvPr/>
        </p:nvSpPr>
        <p:spPr>
          <a:xfrm>
            <a:off x="3801594" y="4152834"/>
            <a:ext cx="3936269"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syntactic pattern: </a:t>
            </a:r>
          </a:p>
          <a:p>
            <a:pPr algn="ctr"/>
            <a:r>
              <a:rPr lang="en-US" altLang="zh-CN" sz="2000" b="1" dirty="0">
                <a:latin typeface="Times New Roman" panose="02020603050405020304" pitchFamily="18" charset="0"/>
                <a:cs typeface="Times New Roman" panose="02020603050405020304" pitchFamily="18" charset="0"/>
              </a:rPr>
              <a:t>V NP for NP</a:t>
            </a:r>
          </a:p>
        </p:txBody>
      </p:sp>
      <p:sp>
        <p:nvSpPr>
          <p:cNvPr id="25" name="右箭头 24">
            <a:extLst>
              <a:ext uri="{FF2B5EF4-FFF2-40B4-BE49-F238E27FC236}">
                <a16:creationId xmlns:a16="http://schemas.microsoft.com/office/drawing/2014/main" id="{26A2B2FC-83CE-5A41-BD8F-686124768D3B}"/>
              </a:ext>
            </a:extLst>
          </p:cNvPr>
          <p:cNvSpPr/>
          <p:nvPr/>
        </p:nvSpPr>
        <p:spPr>
          <a:xfrm rot="5400000">
            <a:off x="10000767" y="2943136"/>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2183931-29B0-2B4E-A547-9C5F97D57B65}"/>
              </a:ext>
            </a:extLst>
          </p:cNvPr>
          <p:cNvSpPr/>
          <p:nvPr/>
        </p:nvSpPr>
        <p:spPr>
          <a:xfrm>
            <a:off x="8362336" y="2437584"/>
            <a:ext cx="3829664" cy="400110"/>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extract syntactic pattern</a:t>
            </a:r>
          </a:p>
        </p:txBody>
      </p:sp>
      <p:sp>
        <p:nvSpPr>
          <p:cNvPr id="27" name="矩形 26">
            <a:extLst>
              <a:ext uri="{FF2B5EF4-FFF2-40B4-BE49-F238E27FC236}">
                <a16:creationId xmlns:a16="http://schemas.microsoft.com/office/drawing/2014/main" id="{22183931-29B0-2B4E-A547-9C5F97D57B65}"/>
              </a:ext>
            </a:extLst>
          </p:cNvPr>
          <p:cNvSpPr/>
          <p:nvPr/>
        </p:nvSpPr>
        <p:spPr>
          <a:xfrm>
            <a:off x="3922464" y="5154364"/>
            <a:ext cx="3936269" cy="1323439"/>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candidate patterns:</a:t>
            </a:r>
          </a:p>
          <a:p>
            <a:pPr algn="ctr"/>
            <a:r>
              <a:rPr lang="en-US" altLang="zh-CN" sz="2000" b="1" dirty="0">
                <a:latin typeface="Times New Roman" panose="02020603050405020304" pitchFamily="18" charset="0"/>
                <a:cs typeface="Times New Roman" panose="02020603050405020304" pitchFamily="18" charset="0"/>
              </a:rPr>
              <a:t>V{patient}</a:t>
            </a:r>
          </a:p>
          <a:p>
            <a:pPr algn="ctr"/>
            <a:r>
              <a:rPr lang="en-US" altLang="zh-CN" sz="2000" b="1" dirty="0">
                <a:latin typeface="Times New Roman" panose="02020603050405020304" pitchFamily="18" charset="0"/>
                <a:cs typeface="Times New Roman" panose="02020603050405020304" pitchFamily="18" charset="0"/>
              </a:rPr>
              <a:t>V{patient} for {beneficiary}</a:t>
            </a:r>
          </a:p>
          <a:p>
            <a:pPr algn="ctr"/>
            <a:r>
              <a:rPr lang="en-US" altLang="zh-CN" sz="2000" b="1" dirty="0">
                <a:latin typeface="Times New Roman" panose="02020603050405020304" pitchFamily="18" charset="0"/>
                <a:cs typeface="Times New Roman" panose="02020603050405020304" pitchFamily="18" charset="0"/>
              </a:rPr>
              <a:t>…</a:t>
            </a:r>
          </a:p>
        </p:txBody>
      </p:sp>
      <p:sp>
        <p:nvSpPr>
          <p:cNvPr id="28" name="右箭头 27">
            <a:extLst>
              <a:ext uri="{FF2B5EF4-FFF2-40B4-BE49-F238E27FC236}">
                <a16:creationId xmlns:a16="http://schemas.microsoft.com/office/drawing/2014/main" id="{26A2B2FC-83CE-5A41-BD8F-686124768D3B}"/>
              </a:ext>
            </a:extLst>
          </p:cNvPr>
          <p:cNvSpPr/>
          <p:nvPr/>
        </p:nvSpPr>
        <p:spPr>
          <a:xfrm>
            <a:off x="3922464" y="4383044"/>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直角上箭头 1"/>
          <p:cNvSpPr/>
          <p:nvPr/>
        </p:nvSpPr>
        <p:spPr>
          <a:xfrm rot="5400000">
            <a:off x="495446" y="4225191"/>
            <a:ext cx="609878" cy="488308"/>
          </a:xfrm>
          <a:prstGeom prst="bentUpArrow">
            <a:avLst>
              <a:gd name="adj1" fmla="val 31040"/>
              <a:gd name="adj2" fmla="val 25000"/>
              <a:gd name="adj3" fmla="val 40102"/>
            </a:avLst>
          </a:prstGeom>
          <a:solidFill>
            <a:srgbClr val="FF919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a:extLst>
              <a:ext uri="{FF2B5EF4-FFF2-40B4-BE49-F238E27FC236}">
                <a16:creationId xmlns:a16="http://schemas.microsoft.com/office/drawing/2014/main" id="{26A2B2FC-83CE-5A41-BD8F-686124768D3B}"/>
              </a:ext>
            </a:extLst>
          </p:cNvPr>
          <p:cNvSpPr/>
          <p:nvPr/>
        </p:nvSpPr>
        <p:spPr>
          <a:xfrm rot="10800000">
            <a:off x="3815381" y="542517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右箭头 35">
            <a:extLst>
              <a:ext uri="{FF2B5EF4-FFF2-40B4-BE49-F238E27FC236}">
                <a16:creationId xmlns:a16="http://schemas.microsoft.com/office/drawing/2014/main" id="{26A2B2FC-83CE-5A41-BD8F-686124768D3B}"/>
              </a:ext>
            </a:extLst>
          </p:cNvPr>
          <p:cNvSpPr/>
          <p:nvPr/>
        </p:nvSpPr>
        <p:spPr>
          <a:xfrm rot="5400000">
            <a:off x="5506581" y="4820042"/>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7" name="矩形 36">
            <a:extLst>
              <a:ext uri="{FF2B5EF4-FFF2-40B4-BE49-F238E27FC236}">
                <a16:creationId xmlns:a16="http://schemas.microsoft.com/office/drawing/2014/main" id="{22183931-29B0-2B4E-A547-9C5F97D57B65}"/>
              </a:ext>
            </a:extLst>
          </p:cNvPr>
          <p:cNvSpPr/>
          <p:nvPr/>
        </p:nvSpPr>
        <p:spPr>
          <a:xfrm>
            <a:off x="-52659" y="5250136"/>
            <a:ext cx="3936269"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phrase pattern: </a:t>
            </a:r>
          </a:p>
          <a:p>
            <a:pPr algn="ctr"/>
            <a:r>
              <a:rPr lang="en-US" altLang="zh-CN" sz="2000" b="1" dirty="0">
                <a:latin typeface="Times New Roman" panose="02020603050405020304" pitchFamily="18" charset="0"/>
                <a:cs typeface="Times New Roman" panose="02020603050405020304" pitchFamily="18" charset="0"/>
              </a:rPr>
              <a:t>V{patient} for {beneficiary}</a:t>
            </a:r>
          </a:p>
        </p:txBody>
      </p:sp>
      <p:sp>
        <p:nvSpPr>
          <p:cNvPr id="39" name="矩形 38">
            <a:extLst>
              <a:ext uri="{FF2B5EF4-FFF2-40B4-BE49-F238E27FC236}">
                <a16:creationId xmlns:a16="http://schemas.microsoft.com/office/drawing/2014/main" id="{22183931-29B0-2B4E-A547-9C5F97D57B65}"/>
              </a:ext>
            </a:extLst>
          </p:cNvPr>
          <p:cNvSpPr/>
          <p:nvPr/>
        </p:nvSpPr>
        <p:spPr>
          <a:xfrm>
            <a:off x="8431792" y="3386832"/>
            <a:ext cx="3653475" cy="1015663"/>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obtain all phrase patterns of the functionality category as candidates</a:t>
            </a:r>
          </a:p>
        </p:txBody>
      </p:sp>
      <p:sp>
        <p:nvSpPr>
          <p:cNvPr id="40" name="右箭头 39">
            <a:extLst>
              <a:ext uri="{FF2B5EF4-FFF2-40B4-BE49-F238E27FC236}">
                <a16:creationId xmlns:a16="http://schemas.microsoft.com/office/drawing/2014/main" id="{26A2B2FC-83CE-5A41-BD8F-686124768D3B}"/>
              </a:ext>
            </a:extLst>
          </p:cNvPr>
          <p:cNvSpPr/>
          <p:nvPr/>
        </p:nvSpPr>
        <p:spPr>
          <a:xfrm rot="5400000">
            <a:off x="10000766" y="4430671"/>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文本框 28">
            <a:extLst>
              <a:ext uri="{FF2B5EF4-FFF2-40B4-BE49-F238E27FC236}">
                <a16:creationId xmlns:a16="http://schemas.microsoft.com/office/drawing/2014/main" id="{ABBA9891-1735-4F33-B0FB-57DBB7711709}"/>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Phrase Pattern Analysis</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6" name="音频 5">
            <a:hlinkClick r:id="" action="ppaction://media"/>
            <a:extLst>
              <a:ext uri="{FF2B5EF4-FFF2-40B4-BE49-F238E27FC236}">
                <a16:creationId xmlns:a16="http://schemas.microsoft.com/office/drawing/2014/main" id="{576CF528-2A95-462F-8FB0-7DC2D279B61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4076084936"/>
      </p:ext>
    </p:extLst>
  </p:cSld>
  <p:clrMapOvr>
    <a:masterClrMapping/>
  </p:clrMapOvr>
  <mc:AlternateContent xmlns:mc="http://schemas.openxmlformats.org/markup-compatibility/2006">
    <mc:Choice xmlns:p14="http://schemas.microsoft.com/office/powerpoint/2010/main" Requires="p14">
      <p:transition p14:dur="10" advTm="34142"/>
    </mc:Choice>
    <mc:Fallback>
      <p:transition advTm="34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6"/>
                </p:tgtEl>
              </p:cMediaNode>
            </p:audio>
          </p:childTnLst>
        </p:cTn>
      </p:par>
    </p:tnLst>
    <p:bldLst>
      <p:bldP spid="8" grpId="0" animBg="1"/>
      <p:bldP spid="17" grpId="0"/>
      <p:bldP spid="18" grpId="0" animBg="1"/>
      <p:bldP spid="19" grpId="0"/>
      <p:bldP spid="22" grpId="0"/>
      <p:bldP spid="24" grpId="0"/>
      <p:bldP spid="25" grpId="0" animBg="1"/>
      <p:bldP spid="26" grpId="0"/>
      <p:bldP spid="27" grpId="0"/>
      <p:bldP spid="28" grpId="0" animBg="1"/>
      <p:bldP spid="2" grpId="0" animBg="1"/>
      <p:bldP spid="35" grpId="0" animBg="1"/>
      <p:bldP spid="36" grpId="0" animBg="1"/>
      <p:bldP spid="37" grpId="0"/>
      <p:bldP spid="39" grpId="0"/>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矩形 63"/>
          <p:cNvSpPr/>
          <p:nvPr/>
        </p:nvSpPr>
        <p:spPr>
          <a:xfrm>
            <a:off x="250724" y="3853237"/>
            <a:ext cx="11583234" cy="1869140"/>
          </a:xfrm>
          <a:prstGeom prst="rect">
            <a:avLst/>
          </a:prstGeom>
          <a:solidFill>
            <a:srgbClr val="92D050">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6" name="图片 5"/>
          <p:cNvPicPr>
            <a:picLocks noChangeAspect="1"/>
          </p:cNvPicPr>
          <p:nvPr/>
        </p:nvPicPr>
        <p:blipFill>
          <a:blip r:embed="rId6"/>
          <a:stretch>
            <a:fillRect/>
          </a:stretch>
        </p:blipFill>
        <p:spPr>
          <a:xfrm>
            <a:off x="1629538" y="2315251"/>
            <a:ext cx="8701550" cy="641392"/>
          </a:xfrm>
          <a:prstGeom prst="rect">
            <a:avLst/>
          </a:prstGeom>
        </p:spPr>
      </p:pic>
      <p:sp>
        <p:nvSpPr>
          <p:cNvPr id="29" name="矩形 28">
            <a:extLst>
              <a:ext uri="{FF2B5EF4-FFF2-40B4-BE49-F238E27FC236}">
                <a16:creationId xmlns:a16="http://schemas.microsoft.com/office/drawing/2014/main" id="{22183931-29B0-2B4E-A547-9C5F97D57B65}"/>
              </a:ext>
            </a:extLst>
          </p:cNvPr>
          <p:cNvSpPr/>
          <p:nvPr/>
        </p:nvSpPr>
        <p:spPr>
          <a:xfrm>
            <a:off x="790496" y="4081936"/>
            <a:ext cx="6347719"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Q and FS are classified into the same </a:t>
            </a:r>
            <a:r>
              <a:rPr lang="en-US" altLang="zh-CN" sz="2200" b="1" dirty="0" err="1">
                <a:latin typeface="Times New Roman" panose="02020603050405020304" pitchFamily="18" charset="0"/>
                <a:cs typeface="Times New Roman" panose="02020603050405020304" pitchFamily="18" charset="0"/>
              </a:rPr>
              <a:t>f_category</a:t>
            </a:r>
            <a:endParaRPr lang="en-US" altLang="zh-CN" sz="2200" b="1" dirty="0">
              <a:latin typeface="Times New Roman" panose="02020603050405020304" pitchFamily="18" charset="0"/>
              <a:cs typeface="Times New Roman" panose="02020603050405020304" pitchFamily="18" charset="0"/>
            </a:endParaRPr>
          </a:p>
        </p:txBody>
      </p:sp>
      <p:cxnSp>
        <p:nvCxnSpPr>
          <p:cNvPr id="10" name="直接连接符 9"/>
          <p:cNvCxnSpPr/>
          <p:nvPr/>
        </p:nvCxnSpPr>
        <p:spPr>
          <a:xfrm>
            <a:off x="4114800" y="2896925"/>
            <a:ext cx="16813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endCxn id="64" idx="0"/>
          </p:cNvCxnSpPr>
          <p:nvPr/>
        </p:nvCxnSpPr>
        <p:spPr>
          <a:xfrm>
            <a:off x="4879564" y="2911672"/>
            <a:ext cx="1162777" cy="941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2183931-29B0-2B4E-A547-9C5F97D57B65}"/>
              </a:ext>
            </a:extLst>
          </p:cNvPr>
          <p:cNvSpPr/>
          <p:nvPr/>
        </p:nvSpPr>
        <p:spPr>
          <a:xfrm>
            <a:off x="1794745" y="3030234"/>
            <a:ext cx="3583858" cy="461665"/>
          </a:xfrm>
          <a:prstGeom prst="rect">
            <a:avLst/>
          </a:prstGeom>
        </p:spPr>
        <p:txBody>
          <a:bodyPr wrap="square">
            <a:spAutoFit/>
          </a:bodyPr>
          <a:lstStyle/>
          <a:p>
            <a:pPr algn="ctr"/>
            <a:r>
              <a:rPr lang="en-US" altLang="zh-CN" sz="2400" b="1" dirty="0" err="1">
                <a:latin typeface="Times New Roman" panose="02020603050405020304" pitchFamily="18" charset="0"/>
                <a:cs typeface="Times New Roman" panose="02020603050405020304" pitchFamily="18" charset="0"/>
              </a:rPr>
              <a:t>F_category</a:t>
            </a:r>
            <a:r>
              <a:rPr lang="en-US" altLang="zh-CN" sz="2400" b="1" dirty="0">
                <a:latin typeface="Times New Roman" panose="02020603050405020304" pitchFamily="18" charset="0"/>
                <a:cs typeface="Times New Roman" panose="02020603050405020304" pitchFamily="18" charset="0"/>
              </a:rPr>
              <a:t> Similarity</a:t>
            </a:r>
          </a:p>
        </p:txBody>
      </p:sp>
      <p:sp>
        <p:nvSpPr>
          <p:cNvPr id="38" name="矩形 37">
            <a:extLst>
              <a:ext uri="{FF2B5EF4-FFF2-40B4-BE49-F238E27FC236}">
                <a16:creationId xmlns:a16="http://schemas.microsoft.com/office/drawing/2014/main" id="{22183931-29B0-2B4E-A547-9C5F97D57B65}"/>
              </a:ext>
            </a:extLst>
          </p:cNvPr>
          <p:cNvSpPr/>
          <p:nvPr/>
        </p:nvSpPr>
        <p:spPr>
          <a:xfrm>
            <a:off x="8826916" y="4104802"/>
            <a:ext cx="2423652"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Sim</a:t>
            </a:r>
            <a:r>
              <a:rPr lang="en-US" altLang="zh-CN" sz="2200" b="1" baseline="-25000" dirty="0">
                <a:latin typeface="Times New Roman" panose="02020603050405020304" pitchFamily="18" charset="0"/>
                <a:cs typeface="Times New Roman" panose="02020603050405020304" pitchFamily="18" charset="0"/>
              </a:rPr>
              <a:t>C</a:t>
            </a:r>
            <a:r>
              <a:rPr lang="en-US" altLang="zh-CN" sz="2200" b="1" dirty="0">
                <a:latin typeface="Times New Roman" panose="02020603050405020304" pitchFamily="18" charset="0"/>
                <a:cs typeface="Times New Roman" panose="02020603050405020304" pitchFamily="18" charset="0"/>
              </a:rPr>
              <a:t>(Q, FS) = 1</a:t>
            </a:r>
          </a:p>
        </p:txBody>
      </p:sp>
      <p:sp>
        <p:nvSpPr>
          <p:cNvPr id="39" name="右箭头 38">
            <a:extLst>
              <a:ext uri="{FF2B5EF4-FFF2-40B4-BE49-F238E27FC236}">
                <a16:creationId xmlns:a16="http://schemas.microsoft.com/office/drawing/2014/main" id="{26A2B2FC-83CE-5A41-BD8F-686124768D3B}"/>
              </a:ext>
            </a:extLst>
          </p:cNvPr>
          <p:cNvSpPr/>
          <p:nvPr/>
        </p:nvSpPr>
        <p:spPr>
          <a:xfrm>
            <a:off x="7647063" y="4111679"/>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矩形 39">
            <a:extLst>
              <a:ext uri="{FF2B5EF4-FFF2-40B4-BE49-F238E27FC236}">
                <a16:creationId xmlns:a16="http://schemas.microsoft.com/office/drawing/2014/main" id="{22183931-29B0-2B4E-A547-9C5F97D57B65}"/>
              </a:ext>
            </a:extLst>
          </p:cNvPr>
          <p:cNvSpPr/>
          <p:nvPr/>
        </p:nvSpPr>
        <p:spPr>
          <a:xfrm>
            <a:off x="929984" y="5068182"/>
            <a:ext cx="6347719"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Q and FS are classified into the different </a:t>
            </a:r>
            <a:r>
              <a:rPr lang="en-US" altLang="zh-CN" sz="2200" b="1" dirty="0" err="1">
                <a:latin typeface="Times New Roman" panose="02020603050405020304" pitchFamily="18" charset="0"/>
                <a:cs typeface="Times New Roman" panose="02020603050405020304" pitchFamily="18" charset="0"/>
              </a:rPr>
              <a:t>f_category</a:t>
            </a:r>
            <a:endParaRPr lang="en-US" altLang="zh-CN" sz="2200" b="1" dirty="0">
              <a:latin typeface="Times New Roman" panose="02020603050405020304" pitchFamily="18" charset="0"/>
              <a:cs typeface="Times New Roman" panose="02020603050405020304" pitchFamily="18" charset="0"/>
            </a:endParaRPr>
          </a:p>
        </p:txBody>
      </p:sp>
      <p:sp>
        <p:nvSpPr>
          <p:cNvPr id="41" name="矩形 40">
            <a:extLst>
              <a:ext uri="{FF2B5EF4-FFF2-40B4-BE49-F238E27FC236}">
                <a16:creationId xmlns:a16="http://schemas.microsoft.com/office/drawing/2014/main" id="{22183931-29B0-2B4E-A547-9C5F97D57B65}"/>
              </a:ext>
            </a:extLst>
          </p:cNvPr>
          <p:cNvSpPr/>
          <p:nvPr/>
        </p:nvSpPr>
        <p:spPr>
          <a:xfrm>
            <a:off x="8814008" y="5107071"/>
            <a:ext cx="2423652"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Sim</a:t>
            </a:r>
            <a:r>
              <a:rPr lang="en-US" altLang="zh-CN" sz="2200" b="1" baseline="-25000" dirty="0">
                <a:latin typeface="Times New Roman" panose="02020603050405020304" pitchFamily="18" charset="0"/>
                <a:cs typeface="Times New Roman" panose="02020603050405020304" pitchFamily="18" charset="0"/>
              </a:rPr>
              <a:t>C</a:t>
            </a:r>
            <a:r>
              <a:rPr lang="en-US" altLang="zh-CN" sz="2200" b="1" dirty="0">
                <a:latin typeface="Times New Roman" panose="02020603050405020304" pitchFamily="18" charset="0"/>
                <a:cs typeface="Times New Roman" panose="02020603050405020304" pitchFamily="18" charset="0"/>
              </a:rPr>
              <a:t>(Q, FS) = 0</a:t>
            </a:r>
          </a:p>
        </p:txBody>
      </p:sp>
      <p:sp>
        <p:nvSpPr>
          <p:cNvPr id="42" name="右箭头 41">
            <a:extLst>
              <a:ext uri="{FF2B5EF4-FFF2-40B4-BE49-F238E27FC236}">
                <a16:creationId xmlns:a16="http://schemas.microsoft.com/office/drawing/2014/main" id="{26A2B2FC-83CE-5A41-BD8F-686124768D3B}"/>
              </a:ext>
            </a:extLst>
          </p:cNvPr>
          <p:cNvSpPr/>
          <p:nvPr/>
        </p:nvSpPr>
        <p:spPr>
          <a:xfrm>
            <a:off x="7634155" y="5113948"/>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左大括号 19"/>
          <p:cNvSpPr/>
          <p:nvPr/>
        </p:nvSpPr>
        <p:spPr>
          <a:xfrm>
            <a:off x="643016" y="4081936"/>
            <a:ext cx="374621" cy="1417133"/>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5" name="组合 64"/>
          <p:cNvGrpSpPr/>
          <p:nvPr/>
        </p:nvGrpSpPr>
        <p:grpSpPr>
          <a:xfrm>
            <a:off x="126669" y="1231227"/>
            <a:ext cx="11882289" cy="986306"/>
            <a:chOff x="126669" y="1363960"/>
            <a:chExt cx="11882289" cy="986306"/>
          </a:xfrm>
        </p:grpSpPr>
        <p:sp>
          <p:nvSpPr>
            <p:cNvPr id="54" name="矩形 53"/>
            <p:cNvSpPr/>
            <p:nvPr/>
          </p:nvSpPr>
          <p:spPr>
            <a:xfrm>
              <a:off x="250723" y="1363960"/>
              <a:ext cx="11758235" cy="986305"/>
            </a:xfrm>
            <a:prstGeom prst="rect">
              <a:avLst/>
            </a:prstGeom>
            <a:solidFill>
              <a:srgbClr val="5B9BD5">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a:extLst>
                <a:ext uri="{FF2B5EF4-FFF2-40B4-BE49-F238E27FC236}">
                  <a16:creationId xmlns:a16="http://schemas.microsoft.com/office/drawing/2014/main" id="{26A2B2FC-83CE-5A41-BD8F-686124768D3B}"/>
                </a:ext>
              </a:extLst>
            </p:cNvPr>
            <p:cNvSpPr/>
            <p:nvPr/>
          </p:nvSpPr>
          <p:spPr>
            <a:xfrm>
              <a:off x="3289836" y="1582081"/>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文本框 45">
              <a:extLst>
                <a:ext uri="{FF2B5EF4-FFF2-40B4-BE49-F238E27FC236}">
                  <a16:creationId xmlns:a16="http://schemas.microsoft.com/office/drawing/2014/main" id="{60BD4F58-6E26-470C-A65E-A844987D2C53}"/>
                </a:ext>
              </a:extLst>
            </p:cNvPr>
            <p:cNvSpPr txBox="1"/>
            <p:nvPr/>
          </p:nvSpPr>
          <p:spPr>
            <a:xfrm>
              <a:off x="398768" y="1384673"/>
              <a:ext cx="2791955"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API Query Q</a:t>
              </a:r>
              <a:endParaRPr lang="zh-CN" altLang="en-US" sz="2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60BD4F58-6E26-470C-A65E-A844987D2C53}"/>
                </a:ext>
              </a:extLst>
            </p:cNvPr>
            <p:cNvSpPr txBox="1"/>
            <p:nvPr/>
          </p:nvSpPr>
          <p:spPr>
            <a:xfrm>
              <a:off x="126669" y="1919379"/>
              <a:ext cx="3295374"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t>
              </a:r>
              <a:r>
                <a:rPr lang="en-US" altLang="zh-CN" sz="2200" b="1" dirty="0" err="1">
                  <a:latin typeface="Times New Roman" panose="02020603050405020304" pitchFamily="18" charset="0"/>
                  <a:cs typeface="Times New Roman" panose="02020603050405020304" pitchFamily="18" charset="0"/>
                </a:rPr>
                <a:t>F_sentences</a:t>
              </a:r>
              <a:r>
                <a:rPr lang="en-US" altLang="zh-CN" sz="2200" b="1" dirty="0">
                  <a:latin typeface="Times New Roman" panose="02020603050405020304" pitchFamily="18" charset="0"/>
                  <a:cs typeface="Times New Roman" panose="02020603050405020304" pitchFamily="18" charset="0"/>
                </a:rPr>
                <a:t> FSs</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sp>
          <p:nvSpPr>
            <p:cNvPr id="48" name="右箭头 47">
              <a:extLst>
                <a:ext uri="{FF2B5EF4-FFF2-40B4-BE49-F238E27FC236}">
                  <a16:creationId xmlns:a16="http://schemas.microsoft.com/office/drawing/2014/main" id="{26A2B2FC-83CE-5A41-BD8F-686124768D3B}"/>
                </a:ext>
              </a:extLst>
            </p:cNvPr>
            <p:cNvSpPr/>
            <p:nvPr/>
          </p:nvSpPr>
          <p:spPr>
            <a:xfrm>
              <a:off x="6200821" y="1624424"/>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右箭头 49">
              <a:extLst>
                <a:ext uri="{FF2B5EF4-FFF2-40B4-BE49-F238E27FC236}">
                  <a16:creationId xmlns:a16="http://schemas.microsoft.com/office/drawing/2014/main" id="{26A2B2FC-83CE-5A41-BD8F-686124768D3B}"/>
                </a:ext>
              </a:extLst>
            </p:cNvPr>
            <p:cNvSpPr/>
            <p:nvPr/>
          </p:nvSpPr>
          <p:spPr>
            <a:xfrm>
              <a:off x="9127258" y="160638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矩形 59"/>
            <p:cNvSpPr/>
            <p:nvPr/>
          </p:nvSpPr>
          <p:spPr>
            <a:xfrm>
              <a:off x="3915616" y="150289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Matching Score Calculation</a:t>
              </a:r>
            </a:p>
          </p:txBody>
        </p:sp>
        <p:sp>
          <p:nvSpPr>
            <p:cNvPr id="61" name="矩形 60"/>
            <p:cNvSpPr/>
            <p:nvPr/>
          </p:nvSpPr>
          <p:spPr>
            <a:xfrm>
              <a:off x="6858916" y="1506141"/>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API Method Ranking</a:t>
              </a:r>
            </a:p>
          </p:txBody>
        </p:sp>
        <p:sp>
          <p:nvSpPr>
            <p:cNvPr id="62" name="矩形 61"/>
            <p:cNvSpPr/>
            <p:nvPr/>
          </p:nvSpPr>
          <p:spPr>
            <a:xfrm>
              <a:off x="9769260" y="151105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Explanation Generation</a:t>
              </a:r>
            </a:p>
          </p:txBody>
        </p:sp>
      </p:grpSp>
      <p:cxnSp>
        <p:nvCxnSpPr>
          <p:cNvPr id="53" name="直接箭头连接符 52"/>
          <p:cNvCxnSpPr/>
          <p:nvPr/>
        </p:nvCxnSpPr>
        <p:spPr>
          <a:xfrm flipH="1">
            <a:off x="2980696" y="2026717"/>
            <a:ext cx="1898868" cy="410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17C65748-106E-49CE-9A14-9C639C0B618A}"/>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Sentence Alignment and API Matching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B5A5A729-0A2E-4A4C-8E91-7D5DA89951F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2864983610"/>
      </p:ext>
    </p:extLst>
  </p:cSld>
  <p:clrMapOvr>
    <a:masterClrMapping/>
  </p:clrMapOvr>
  <mc:AlternateContent xmlns:mc="http://schemas.openxmlformats.org/markup-compatibility/2006">
    <mc:Choice xmlns:p14="http://schemas.microsoft.com/office/powerpoint/2010/main" Requires="p14">
      <p:transition p14:dur="10" advTm="42061"/>
    </mc:Choice>
    <mc:Fallback>
      <p:transition advTm="42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4"/>
                </p:tgtEl>
              </p:cMediaNode>
            </p:audio>
          </p:childTnLst>
        </p:cTn>
      </p:par>
    </p:tnLst>
    <p:bldLst>
      <p:bldP spid="64" grpId="0" animBg="1"/>
      <p:bldP spid="29" grpId="0"/>
      <p:bldP spid="31" grpId="0"/>
      <p:bldP spid="38" grpId="0"/>
      <p:bldP spid="39" grpId="0" animBg="1"/>
      <p:bldP spid="40" grpId="0"/>
      <p:bldP spid="41" grpId="0"/>
      <p:bldP spid="42"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图片 76">
            <a:extLst>
              <a:ext uri="{FF2B5EF4-FFF2-40B4-BE49-F238E27FC236}">
                <a16:creationId xmlns:a16="http://schemas.microsoft.com/office/drawing/2014/main" id="{876DF9E0-8AAC-7949-8614-185C46F780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848" y="3536950"/>
            <a:ext cx="2479689" cy="1299658"/>
          </a:xfrm>
          <a:prstGeom prst="rect">
            <a:avLst/>
          </a:prstGeom>
        </p:spPr>
      </p:pic>
      <p:pic>
        <p:nvPicPr>
          <p:cNvPr id="74" name="图片 73">
            <a:extLst>
              <a:ext uri="{FF2B5EF4-FFF2-40B4-BE49-F238E27FC236}">
                <a16:creationId xmlns:a16="http://schemas.microsoft.com/office/drawing/2014/main" id="{02BBA10A-61E7-1742-9502-CAB552840A33}"/>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68340" y="2926740"/>
            <a:ext cx="1452168" cy="826929"/>
          </a:xfrm>
          <a:prstGeom prst="rect">
            <a:avLst/>
          </a:prstGeom>
        </p:spPr>
      </p:pic>
      <p:pic>
        <p:nvPicPr>
          <p:cNvPr id="55" name="图片 54">
            <a:extLst>
              <a:ext uri="{FF2B5EF4-FFF2-40B4-BE49-F238E27FC236}">
                <a16:creationId xmlns:a16="http://schemas.microsoft.com/office/drawing/2014/main" id="{7C726AD8-8091-DB49-AD22-ABB2C22FBA3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19126" y="1613109"/>
            <a:ext cx="1646458" cy="1220273"/>
          </a:xfrm>
          <a:prstGeom prst="rect">
            <a:avLst/>
          </a:prstGeom>
        </p:spPr>
      </p:pic>
      <p:pic>
        <p:nvPicPr>
          <p:cNvPr id="2" name="图片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615" y="1134871"/>
            <a:ext cx="1821619" cy="1821619"/>
          </a:xfrm>
          <a:prstGeom prst="rect">
            <a:avLst/>
          </a:prstGeom>
        </p:spPr>
      </p:pic>
      <p:sp>
        <p:nvSpPr>
          <p:cNvPr id="10" name="矩形 9"/>
          <p:cNvSpPr/>
          <p:nvPr/>
        </p:nvSpPr>
        <p:spPr>
          <a:xfrm>
            <a:off x="2418461" y="1134871"/>
            <a:ext cx="6238430" cy="584775"/>
          </a:xfrm>
          <a:prstGeom prst="rect">
            <a:avLst/>
          </a:prstGeom>
          <a:solidFill>
            <a:schemeClr val="accent1">
              <a:lumMod val="40000"/>
              <a:lumOff val="60000"/>
            </a:schemeClr>
          </a:solidFill>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how do I convert a String to int</a:t>
            </a:r>
          </a:p>
        </p:txBody>
      </p:sp>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Scenario</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22183931-29B0-2B4E-A547-9C5F97D57B65}"/>
              </a:ext>
            </a:extLst>
          </p:cNvPr>
          <p:cNvSpPr/>
          <p:nvPr/>
        </p:nvSpPr>
        <p:spPr>
          <a:xfrm>
            <a:off x="2079059" y="5293747"/>
            <a:ext cx="8987745" cy="954107"/>
          </a:xfrm>
          <a:custGeom>
            <a:avLst/>
            <a:gdLst>
              <a:gd name="connsiteX0" fmla="*/ 0 w 8987745"/>
              <a:gd name="connsiteY0" fmla="*/ 0 h 954107"/>
              <a:gd name="connsiteX1" fmla="*/ 419428 w 8987745"/>
              <a:gd name="connsiteY1" fmla="*/ 0 h 954107"/>
              <a:gd name="connsiteX2" fmla="*/ 1198366 w 8987745"/>
              <a:gd name="connsiteY2" fmla="*/ 0 h 954107"/>
              <a:gd name="connsiteX3" fmla="*/ 1527917 w 8987745"/>
              <a:gd name="connsiteY3" fmla="*/ 0 h 954107"/>
              <a:gd name="connsiteX4" fmla="*/ 2216977 w 8987745"/>
              <a:gd name="connsiteY4" fmla="*/ 0 h 954107"/>
              <a:gd name="connsiteX5" fmla="*/ 2906038 w 8987745"/>
              <a:gd name="connsiteY5" fmla="*/ 0 h 954107"/>
              <a:gd name="connsiteX6" fmla="*/ 3415343 w 8987745"/>
              <a:gd name="connsiteY6" fmla="*/ 0 h 954107"/>
              <a:gd name="connsiteX7" fmla="*/ 4014526 w 8987745"/>
              <a:gd name="connsiteY7" fmla="*/ 0 h 954107"/>
              <a:gd name="connsiteX8" fmla="*/ 4613709 w 8987745"/>
              <a:gd name="connsiteY8" fmla="*/ 0 h 954107"/>
              <a:gd name="connsiteX9" fmla="*/ 4943260 w 8987745"/>
              <a:gd name="connsiteY9" fmla="*/ 0 h 954107"/>
              <a:gd name="connsiteX10" fmla="*/ 5722198 w 8987745"/>
              <a:gd name="connsiteY10" fmla="*/ 0 h 954107"/>
              <a:gd name="connsiteX11" fmla="*/ 6051748 w 8987745"/>
              <a:gd name="connsiteY11" fmla="*/ 0 h 954107"/>
              <a:gd name="connsiteX12" fmla="*/ 6740809 w 8987745"/>
              <a:gd name="connsiteY12" fmla="*/ 0 h 954107"/>
              <a:gd name="connsiteX13" fmla="*/ 7339992 w 8987745"/>
              <a:gd name="connsiteY13" fmla="*/ 0 h 954107"/>
              <a:gd name="connsiteX14" fmla="*/ 7669542 w 8987745"/>
              <a:gd name="connsiteY14" fmla="*/ 0 h 954107"/>
              <a:gd name="connsiteX15" fmla="*/ 8088970 w 8987745"/>
              <a:gd name="connsiteY15" fmla="*/ 0 h 954107"/>
              <a:gd name="connsiteX16" fmla="*/ 8987745 w 8987745"/>
              <a:gd name="connsiteY16" fmla="*/ 0 h 954107"/>
              <a:gd name="connsiteX17" fmla="*/ 8987745 w 8987745"/>
              <a:gd name="connsiteY17" fmla="*/ 486595 h 954107"/>
              <a:gd name="connsiteX18" fmla="*/ 8987745 w 8987745"/>
              <a:gd name="connsiteY18" fmla="*/ 954107 h 954107"/>
              <a:gd name="connsiteX19" fmla="*/ 8568317 w 8987745"/>
              <a:gd name="connsiteY19" fmla="*/ 954107 h 954107"/>
              <a:gd name="connsiteX20" fmla="*/ 7969134 w 8987745"/>
              <a:gd name="connsiteY20" fmla="*/ 954107 h 954107"/>
              <a:gd name="connsiteX21" fmla="*/ 7639583 w 8987745"/>
              <a:gd name="connsiteY21" fmla="*/ 954107 h 954107"/>
              <a:gd name="connsiteX22" fmla="*/ 7310033 w 8987745"/>
              <a:gd name="connsiteY22" fmla="*/ 954107 h 954107"/>
              <a:gd name="connsiteX23" fmla="*/ 6980482 w 8987745"/>
              <a:gd name="connsiteY23" fmla="*/ 954107 h 954107"/>
              <a:gd name="connsiteX24" fmla="*/ 6471176 w 8987745"/>
              <a:gd name="connsiteY24" fmla="*/ 954107 h 954107"/>
              <a:gd name="connsiteX25" fmla="*/ 5871993 w 8987745"/>
              <a:gd name="connsiteY25" fmla="*/ 954107 h 954107"/>
              <a:gd name="connsiteX26" fmla="*/ 5093056 w 8987745"/>
              <a:gd name="connsiteY26" fmla="*/ 954107 h 954107"/>
              <a:gd name="connsiteX27" fmla="*/ 4763505 w 8987745"/>
              <a:gd name="connsiteY27" fmla="*/ 954107 h 954107"/>
              <a:gd name="connsiteX28" fmla="*/ 4164322 w 8987745"/>
              <a:gd name="connsiteY28" fmla="*/ 954107 h 954107"/>
              <a:gd name="connsiteX29" fmla="*/ 3744894 w 8987745"/>
              <a:gd name="connsiteY29" fmla="*/ 954107 h 954107"/>
              <a:gd name="connsiteX30" fmla="*/ 3235588 w 8987745"/>
              <a:gd name="connsiteY30" fmla="*/ 954107 h 954107"/>
              <a:gd name="connsiteX31" fmla="*/ 2816160 w 8987745"/>
              <a:gd name="connsiteY31" fmla="*/ 954107 h 954107"/>
              <a:gd name="connsiteX32" fmla="*/ 2306855 w 8987745"/>
              <a:gd name="connsiteY32" fmla="*/ 954107 h 954107"/>
              <a:gd name="connsiteX33" fmla="*/ 1887426 w 8987745"/>
              <a:gd name="connsiteY33" fmla="*/ 954107 h 954107"/>
              <a:gd name="connsiteX34" fmla="*/ 1108489 w 8987745"/>
              <a:gd name="connsiteY34" fmla="*/ 954107 h 954107"/>
              <a:gd name="connsiteX35" fmla="*/ 0 w 8987745"/>
              <a:gd name="connsiteY35" fmla="*/ 954107 h 954107"/>
              <a:gd name="connsiteX36" fmla="*/ 0 w 8987745"/>
              <a:gd name="connsiteY36" fmla="*/ 496136 h 954107"/>
              <a:gd name="connsiteX37" fmla="*/ 0 w 8987745"/>
              <a:gd name="connsiteY37"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987745" h="954107" fill="none" extrusionOk="0">
                <a:moveTo>
                  <a:pt x="0" y="0"/>
                </a:moveTo>
                <a:cubicBezTo>
                  <a:pt x="131209" y="-44843"/>
                  <a:pt x="251650" y="13683"/>
                  <a:pt x="419428" y="0"/>
                </a:cubicBezTo>
                <a:cubicBezTo>
                  <a:pt x="587206" y="-13683"/>
                  <a:pt x="1002291" y="40919"/>
                  <a:pt x="1198366" y="0"/>
                </a:cubicBezTo>
                <a:cubicBezTo>
                  <a:pt x="1394441" y="-40919"/>
                  <a:pt x="1447654" y="35637"/>
                  <a:pt x="1527917" y="0"/>
                </a:cubicBezTo>
                <a:cubicBezTo>
                  <a:pt x="1608180" y="-35637"/>
                  <a:pt x="2072235" y="14977"/>
                  <a:pt x="2216977" y="0"/>
                </a:cubicBezTo>
                <a:cubicBezTo>
                  <a:pt x="2361719" y="-14977"/>
                  <a:pt x="2755661" y="62986"/>
                  <a:pt x="2906038" y="0"/>
                </a:cubicBezTo>
                <a:cubicBezTo>
                  <a:pt x="3056415" y="-62986"/>
                  <a:pt x="3306964" y="54720"/>
                  <a:pt x="3415343" y="0"/>
                </a:cubicBezTo>
                <a:cubicBezTo>
                  <a:pt x="3523723" y="-54720"/>
                  <a:pt x="3829233" y="9856"/>
                  <a:pt x="4014526" y="0"/>
                </a:cubicBezTo>
                <a:cubicBezTo>
                  <a:pt x="4199819" y="-9856"/>
                  <a:pt x="4460442" y="68443"/>
                  <a:pt x="4613709" y="0"/>
                </a:cubicBezTo>
                <a:cubicBezTo>
                  <a:pt x="4766976" y="-68443"/>
                  <a:pt x="4827280" y="29645"/>
                  <a:pt x="4943260" y="0"/>
                </a:cubicBezTo>
                <a:cubicBezTo>
                  <a:pt x="5059240" y="-29645"/>
                  <a:pt x="5490469" y="57184"/>
                  <a:pt x="5722198" y="0"/>
                </a:cubicBezTo>
                <a:cubicBezTo>
                  <a:pt x="5953927" y="-57184"/>
                  <a:pt x="5897135" y="33353"/>
                  <a:pt x="6051748" y="0"/>
                </a:cubicBezTo>
                <a:cubicBezTo>
                  <a:pt x="6206361" y="-33353"/>
                  <a:pt x="6484467" y="80321"/>
                  <a:pt x="6740809" y="0"/>
                </a:cubicBezTo>
                <a:cubicBezTo>
                  <a:pt x="6997151" y="-80321"/>
                  <a:pt x="7041462" y="8945"/>
                  <a:pt x="7339992" y="0"/>
                </a:cubicBezTo>
                <a:cubicBezTo>
                  <a:pt x="7638522" y="-8945"/>
                  <a:pt x="7575877" y="19558"/>
                  <a:pt x="7669542" y="0"/>
                </a:cubicBezTo>
                <a:cubicBezTo>
                  <a:pt x="7763207" y="-19558"/>
                  <a:pt x="7945590" y="32904"/>
                  <a:pt x="8088970" y="0"/>
                </a:cubicBezTo>
                <a:cubicBezTo>
                  <a:pt x="8232350" y="-32904"/>
                  <a:pt x="8805859" y="81453"/>
                  <a:pt x="8987745" y="0"/>
                </a:cubicBezTo>
                <a:cubicBezTo>
                  <a:pt x="9008121" y="240019"/>
                  <a:pt x="8962189" y="288101"/>
                  <a:pt x="8987745" y="486595"/>
                </a:cubicBezTo>
                <a:cubicBezTo>
                  <a:pt x="9013301" y="685090"/>
                  <a:pt x="8967347" y="840114"/>
                  <a:pt x="8987745" y="954107"/>
                </a:cubicBezTo>
                <a:cubicBezTo>
                  <a:pt x="8866002" y="967449"/>
                  <a:pt x="8673361" y="936228"/>
                  <a:pt x="8568317" y="954107"/>
                </a:cubicBezTo>
                <a:cubicBezTo>
                  <a:pt x="8463273" y="971986"/>
                  <a:pt x="8109442" y="896581"/>
                  <a:pt x="7969134" y="954107"/>
                </a:cubicBezTo>
                <a:cubicBezTo>
                  <a:pt x="7828826" y="1011633"/>
                  <a:pt x="7748831" y="953746"/>
                  <a:pt x="7639583" y="954107"/>
                </a:cubicBezTo>
                <a:cubicBezTo>
                  <a:pt x="7530335" y="954468"/>
                  <a:pt x="7447090" y="951798"/>
                  <a:pt x="7310033" y="954107"/>
                </a:cubicBezTo>
                <a:cubicBezTo>
                  <a:pt x="7172976" y="956416"/>
                  <a:pt x="7084320" y="945355"/>
                  <a:pt x="6980482" y="954107"/>
                </a:cubicBezTo>
                <a:cubicBezTo>
                  <a:pt x="6876644" y="962859"/>
                  <a:pt x="6582722" y="943795"/>
                  <a:pt x="6471176" y="954107"/>
                </a:cubicBezTo>
                <a:cubicBezTo>
                  <a:pt x="6359630" y="964419"/>
                  <a:pt x="6117420" y="898816"/>
                  <a:pt x="5871993" y="954107"/>
                </a:cubicBezTo>
                <a:cubicBezTo>
                  <a:pt x="5626566" y="1009398"/>
                  <a:pt x="5414437" y="892599"/>
                  <a:pt x="5093056" y="954107"/>
                </a:cubicBezTo>
                <a:cubicBezTo>
                  <a:pt x="4771675" y="1015615"/>
                  <a:pt x="4878731" y="923282"/>
                  <a:pt x="4763505" y="954107"/>
                </a:cubicBezTo>
                <a:cubicBezTo>
                  <a:pt x="4648279" y="984932"/>
                  <a:pt x="4296216" y="950286"/>
                  <a:pt x="4164322" y="954107"/>
                </a:cubicBezTo>
                <a:cubicBezTo>
                  <a:pt x="4032428" y="957928"/>
                  <a:pt x="3941948" y="910294"/>
                  <a:pt x="3744894" y="954107"/>
                </a:cubicBezTo>
                <a:cubicBezTo>
                  <a:pt x="3547840" y="997920"/>
                  <a:pt x="3486493" y="901198"/>
                  <a:pt x="3235588" y="954107"/>
                </a:cubicBezTo>
                <a:cubicBezTo>
                  <a:pt x="2984683" y="1007016"/>
                  <a:pt x="2966721" y="905576"/>
                  <a:pt x="2816160" y="954107"/>
                </a:cubicBezTo>
                <a:cubicBezTo>
                  <a:pt x="2665599" y="1002638"/>
                  <a:pt x="2508172" y="905406"/>
                  <a:pt x="2306855" y="954107"/>
                </a:cubicBezTo>
                <a:cubicBezTo>
                  <a:pt x="2105538" y="1002808"/>
                  <a:pt x="2061393" y="917263"/>
                  <a:pt x="1887426" y="954107"/>
                </a:cubicBezTo>
                <a:cubicBezTo>
                  <a:pt x="1713459" y="990951"/>
                  <a:pt x="1290294" y="869476"/>
                  <a:pt x="1108489" y="954107"/>
                </a:cubicBezTo>
                <a:cubicBezTo>
                  <a:pt x="926684" y="1038738"/>
                  <a:pt x="267969" y="827181"/>
                  <a:pt x="0" y="954107"/>
                </a:cubicBezTo>
                <a:cubicBezTo>
                  <a:pt x="-25423" y="791293"/>
                  <a:pt x="29136" y="706305"/>
                  <a:pt x="0" y="496136"/>
                </a:cubicBezTo>
                <a:cubicBezTo>
                  <a:pt x="-29136" y="285967"/>
                  <a:pt x="48020" y="184437"/>
                  <a:pt x="0" y="0"/>
                </a:cubicBezTo>
                <a:close/>
              </a:path>
              <a:path w="8987745" h="954107" stroke="0" extrusionOk="0">
                <a:moveTo>
                  <a:pt x="0" y="0"/>
                </a:moveTo>
                <a:cubicBezTo>
                  <a:pt x="147084" y="-36263"/>
                  <a:pt x="174307" y="11299"/>
                  <a:pt x="329551" y="0"/>
                </a:cubicBezTo>
                <a:cubicBezTo>
                  <a:pt x="484795" y="-11299"/>
                  <a:pt x="578343" y="48769"/>
                  <a:pt x="748979" y="0"/>
                </a:cubicBezTo>
                <a:cubicBezTo>
                  <a:pt x="919615" y="-48769"/>
                  <a:pt x="1215261" y="32633"/>
                  <a:pt x="1348162" y="0"/>
                </a:cubicBezTo>
                <a:cubicBezTo>
                  <a:pt x="1481063" y="-32633"/>
                  <a:pt x="1757927" y="21477"/>
                  <a:pt x="1947345" y="0"/>
                </a:cubicBezTo>
                <a:cubicBezTo>
                  <a:pt x="2136763" y="-21477"/>
                  <a:pt x="2163549" y="4958"/>
                  <a:pt x="2276895" y="0"/>
                </a:cubicBezTo>
                <a:cubicBezTo>
                  <a:pt x="2390241" y="-4958"/>
                  <a:pt x="2668298" y="2907"/>
                  <a:pt x="2965956" y="0"/>
                </a:cubicBezTo>
                <a:cubicBezTo>
                  <a:pt x="3263614" y="-2907"/>
                  <a:pt x="3456696" y="21852"/>
                  <a:pt x="3655016" y="0"/>
                </a:cubicBezTo>
                <a:cubicBezTo>
                  <a:pt x="3853336" y="-21852"/>
                  <a:pt x="4043774" y="62896"/>
                  <a:pt x="4344077" y="0"/>
                </a:cubicBezTo>
                <a:cubicBezTo>
                  <a:pt x="4644380" y="-62896"/>
                  <a:pt x="4698590" y="18295"/>
                  <a:pt x="5033137" y="0"/>
                </a:cubicBezTo>
                <a:cubicBezTo>
                  <a:pt x="5367684" y="-18295"/>
                  <a:pt x="5348216" y="31382"/>
                  <a:pt x="5632320" y="0"/>
                </a:cubicBezTo>
                <a:cubicBezTo>
                  <a:pt x="5916424" y="-31382"/>
                  <a:pt x="5878895" y="27910"/>
                  <a:pt x="5961871" y="0"/>
                </a:cubicBezTo>
                <a:cubicBezTo>
                  <a:pt x="6044847" y="-27910"/>
                  <a:pt x="6225424" y="2790"/>
                  <a:pt x="6291422" y="0"/>
                </a:cubicBezTo>
                <a:cubicBezTo>
                  <a:pt x="6357420" y="-2790"/>
                  <a:pt x="6532538" y="1403"/>
                  <a:pt x="6710850" y="0"/>
                </a:cubicBezTo>
                <a:cubicBezTo>
                  <a:pt x="6889162" y="-1403"/>
                  <a:pt x="6958826" y="32448"/>
                  <a:pt x="7130278" y="0"/>
                </a:cubicBezTo>
                <a:cubicBezTo>
                  <a:pt x="7301730" y="-32448"/>
                  <a:pt x="7432056" y="15241"/>
                  <a:pt x="7729461" y="0"/>
                </a:cubicBezTo>
                <a:cubicBezTo>
                  <a:pt x="8026866" y="-15241"/>
                  <a:pt x="8029945" y="18578"/>
                  <a:pt x="8148889" y="0"/>
                </a:cubicBezTo>
                <a:cubicBezTo>
                  <a:pt x="8267833" y="-18578"/>
                  <a:pt x="8710138" y="50345"/>
                  <a:pt x="8987745" y="0"/>
                </a:cubicBezTo>
                <a:cubicBezTo>
                  <a:pt x="9005898" y="154447"/>
                  <a:pt x="8976412" y="336051"/>
                  <a:pt x="8987745" y="477054"/>
                </a:cubicBezTo>
                <a:cubicBezTo>
                  <a:pt x="8999078" y="618057"/>
                  <a:pt x="8939903" y="813710"/>
                  <a:pt x="8987745" y="954107"/>
                </a:cubicBezTo>
                <a:cubicBezTo>
                  <a:pt x="8870816" y="968128"/>
                  <a:pt x="8784386" y="917002"/>
                  <a:pt x="8658194" y="954107"/>
                </a:cubicBezTo>
                <a:cubicBezTo>
                  <a:pt x="8532002" y="991212"/>
                  <a:pt x="8443395" y="906905"/>
                  <a:pt x="8238766" y="954107"/>
                </a:cubicBezTo>
                <a:cubicBezTo>
                  <a:pt x="8034137" y="1001309"/>
                  <a:pt x="7924748" y="932668"/>
                  <a:pt x="7639583" y="954107"/>
                </a:cubicBezTo>
                <a:cubicBezTo>
                  <a:pt x="7354418" y="975546"/>
                  <a:pt x="7390767" y="950857"/>
                  <a:pt x="7310033" y="954107"/>
                </a:cubicBezTo>
                <a:cubicBezTo>
                  <a:pt x="7229299" y="957357"/>
                  <a:pt x="6869508" y="920891"/>
                  <a:pt x="6710850" y="954107"/>
                </a:cubicBezTo>
                <a:cubicBezTo>
                  <a:pt x="6552192" y="987323"/>
                  <a:pt x="6349612" y="928460"/>
                  <a:pt x="6111667" y="954107"/>
                </a:cubicBezTo>
                <a:cubicBezTo>
                  <a:pt x="5873722" y="979754"/>
                  <a:pt x="5754492" y="915062"/>
                  <a:pt x="5602361" y="954107"/>
                </a:cubicBezTo>
                <a:cubicBezTo>
                  <a:pt x="5450230" y="993152"/>
                  <a:pt x="5274354" y="943761"/>
                  <a:pt x="5182933" y="954107"/>
                </a:cubicBezTo>
                <a:cubicBezTo>
                  <a:pt x="5091512" y="964453"/>
                  <a:pt x="4979679" y="935475"/>
                  <a:pt x="4853382" y="954107"/>
                </a:cubicBezTo>
                <a:cubicBezTo>
                  <a:pt x="4727085" y="972739"/>
                  <a:pt x="4421379" y="902140"/>
                  <a:pt x="4164322" y="954107"/>
                </a:cubicBezTo>
                <a:cubicBezTo>
                  <a:pt x="3907265" y="1006074"/>
                  <a:pt x="3769673" y="911335"/>
                  <a:pt x="3565139" y="954107"/>
                </a:cubicBezTo>
                <a:cubicBezTo>
                  <a:pt x="3360605" y="996879"/>
                  <a:pt x="3035145" y="882690"/>
                  <a:pt x="2876078" y="954107"/>
                </a:cubicBezTo>
                <a:cubicBezTo>
                  <a:pt x="2717011" y="1025524"/>
                  <a:pt x="2306986" y="953867"/>
                  <a:pt x="2097141" y="954107"/>
                </a:cubicBezTo>
                <a:cubicBezTo>
                  <a:pt x="1887296" y="954347"/>
                  <a:pt x="1731542" y="914942"/>
                  <a:pt x="1497958" y="954107"/>
                </a:cubicBezTo>
                <a:cubicBezTo>
                  <a:pt x="1264374" y="993272"/>
                  <a:pt x="1073739" y="945493"/>
                  <a:pt x="719020" y="954107"/>
                </a:cubicBezTo>
                <a:cubicBezTo>
                  <a:pt x="364301" y="962721"/>
                  <a:pt x="219741" y="896512"/>
                  <a:pt x="0" y="954107"/>
                </a:cubicBezTo>
                <a:cubicBezTo>
                  <a:pt x="-17278" y="716792"/>
                  <a:pt x="58328" y="581981"/>
                  <a:pt x="0" y="457971"/>
                </a:cubicBezTo>
                <a:cubicBezTo>
                  <a:pt x="-58328" y="333961"/>
                  <a:pt x="27884" y="219288"/>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Due to the lexical gap, documentation based API retrieval using lexical similarity often produces poor results.  </a:t>
            </a:r>
          </a:p>
        </p:txBody>
      </p:sp>
      <p:sp>
        <p:nvSpPr>
          <p:cNvPr id="24" name="矩形 23"/>
          <p:cNvSpPr/>
          <p:nvPr/>
        </p:nvSpPr>
        <p:spPr>
          <a:xfrm>
            <a:off x="2079059" y="2788859"/>
            <a:ext cx="7443269" cy="461665"/>
          </a:xfrm>
          <a:prstGeom prst="rect">
            <a:avLst/>
          </a:prstGeom>
          <a:solidFill>
            <a:schemeClr val="accent6">
              <a:lumMod val="40000"/>
              <a:lumOff val="60000"/>
            </a:schemeClr>
          </a:solidFill>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Parses the string argument as a signed decimal integer</a:t>
            </a:r>
          </a:p>
        </p:txBody>
      </p:sp>
      <p:pic>
        <p:nvPicPr>
          <p:cNvPr id="9" name="图片 8"/>
          <p:cNvPicPr>
            <a:picLocks noChangeAspect="1"/>
          </p:cNvPicPr>
          <p:nvPr/>
        </p:nvPicPr>
        <p:blipFill rotWithShape="1">
          <a:blip r:embed="rId10"/>
          <a:srcRect t="-2895" r="35041" b="1"/>
          <a:stretch/>
        </p:blipFill>
        <p:spPr>
          <a:xfrm>
            <a:off x="3340903" y="3886200"/>
            <a:ext cx="5574498" cy="992049"/>
          </a:xfrm>
          <a:prstGeom prst="rect">
            <a:avLst/>
          </a:prstGeom>
        </p:spPr>
      </p:pic>
      <p:sp>
        <p:nvSpPr>
          <p:cNvPr id="11" name="矩形 10"/>
          <p:cNvSpPr/>
          <p:nvPr/>
        </p:nvSpPr>
        <p:spPr>
          <a:xfrm>
            <a:off x="3705419" y="3351484"/>
            <a:ext cx="4611134" cy="461665"/>
          </a:xfrm>
          <a:prstGeom prst="rect">
            <a:avLst/>
          </a:prstGeom>
          <a:solidFill>
            <a:srgbClr val="D2ECB7"/>
          </a:solidFill>
        </p:spPr>
        <p:txBody>
          <a:bodyPr wrap="none">
            <a:spAutoFit/>
          </a:bodyPr>
          <a:lstStyle/>
          <a:p>
            <a:pPr algn="ctr"/>
            <a:r>
              <a:rPr lang="zh-CN" altLang="en-US" sz="2400" b="1" dirty="0">
                <a:latin typeface="Times New Roman" panose="02020603050405020304" pitchFamily="18" charset="0"/>
                <a:cs typeface="Times New Roman" panose="02020603050405020304" pitchFamily="18" charset="0"/>
              </a:rPr>
              <a:t>java.lang.Integer.parseInt(String)</a:t>
            </a:r>
          </a:p>
        </p:txBody>
      </p:sp>
      <p:cxnSp>
        <p:nvCxnSpPr>
          <p:cNvPr id="30" name="直接箭头连接符 29"/>
          <p:cNvCxnSpPr>
            <a:stCxn id="15" idx="2"/>
            <a:endCxn id="35" idx="0"/>
          </p:cNvCxnSpPr>
          <p:nvPr/>
        </p:nvCxnSpPr>
        <p:spPr>
          <a:xfrm flipH="1">
            <a:off x="2669672" y="1663043"/>
            <a:ext cx="2430075" cy="1203982"/>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413093" y="1197788"/>
            <a:ext cx="1373307" cy="465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214235" y="2867025"/>
            <a:ext cx="910873" cy="3474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844325" y="1197788"/>
            <a:ext cx="1465024" cy="465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3167002" y="2866007"/>
            <a:ext cx="2619398" cy="3474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142002" y="2866007"/>
            <a:ext cx="3216993" cy="3474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p:nvPr/>
        </p:nvCxnSpPr>
        <p:spPr>
          <a:xfrm flipH="1">
            <a:off x="4413094" y="1681585"/>
            <a:ext cx="2378002" cy="1178936"/>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48" idx="2"/>
          </p:cNvCxnSpPr>
          <p:nvPr/>
        </p:nvCxnSpPr>
        <p:spPr>
          <a:xfrm flipH="1">
            <a:off x="7765012" y="1663042"/>
            <a:ext cx="312190" cy="1202965"/>
          </a:xfrm>
          <a:prstGeom prst="straightConnector1">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7707088" y="1197787"/>
            <a:ext cx="740228" cy="4652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p:cNvSpPr/>
          <p:nvPr/>
        </p:nvSpPr>
        <p:spPr>
          <a:xfrm>
            <a:off x="10926869" y="1846164"/>
            <a:ext cx="1140590" cy="707886"/>
          </a:xfrm>
          <a:prstGeom prst="rect">
            <a:avLst/>
          </a:prstGeom>
        </p:spPr>
        <p:txBody>
          <a:bodyPr wrap="square">
            <a:spAutoFit/>
          </a:bodyPr>
          <a:lstStyle/>
          <a:p>
            <a:pPr algn="ctr"/>
            <a:r>
              <a:rPr lang="en-US" altLang="zh-CN" sz="2000" b="1" dirty="0">
                <a:solidFill>
                  <a:srgbClr val="FF0000"/>
                </a:solidFill>
                <a:latin typeface="Times New Roman" panose="02020603050405020304" pitchFamily="18" charset="0"/>
                <a:cs typeface="Times New Roman" panose="02020603050405020304" pitchFamily="18" charset="0"/>
              </a:rPr>
              <a:t>Lexical Gap</a:t>
            </a:r>
            <a:endParaRPr lang="zh-CN" altLang="en-US" sz="2000" dirty="0"/>
          </a:p>
        </p:txBody>
      </p:sp>
      <p:sp>
        <p:nvSpPr>
          <p:cNvPr id="56" name="矩形 55"/>
          <p:cNvSpPr/>
          <p:nvPr/>
        </p:nvSpPr>
        <p:spPr>
          <a:xfrm>
            <a:off x="9929853" y="1261389"/>
            <a:ext cx="1385957"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User Query </a:t>
            </a:r>
            <a:endParaRPr lang="zh-CN" altLang="en-US" dirty="0"/>
          </a:p>
        </p:txBody>
      </p:sp>
      <p:sp>
        <p:nvSpPr>
          <p:cNvPr id="57" name="矩形 56"/>
          <p:cNvSpPr/>
          <p:nvPr/>
        </p:nvSpPr>
        <p:spPr>
          <a:xfrm>
            <a:off x="9743213" y="2673792"/>
            <a:ext cx="1751153" cy="646331"/>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Functionality Description</a:t>
            </a:r>
            <a:endParaRPr lang="zh-CN" altLang="en-US" dirty="0"/>
          </a:p>
        </p:txBody>
      </p:sp>
      <p:sp>
        <p:nvSpPr>
          <p:cNvPr id="79" name="矩形 78"/>
          <p:cNvSpPr/>
          <p:nvPr/>
        </p:nvSpPr>
        <p:spPr>
          <a:xfrm>
            <a:off x="0" y="4462750"/>
            <a:ext cx="2890309" cy="830997"/>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Documentation based API Retrieval </a:t>
            </a:r>
            <a:endParaRPr lang="zh-CN" altLang="en-US" sz="2400" b="1" dirty="0">
              <a:latin typeface="Times New Roman" panose="02020603050405020304" pitchFamily="18" charset="0"/>
              <a:cs typeface="Times New Roman" panose="02020603050405020304" pitchFamily="18" charset="0"/>
            </a:endParaRPr>
          </a:p>
        </p:txBody>
      </p:sp>
      <p:sp>
        <p:nvSpPr>
          <p:cNvPr id="80" name="右箭头 79">
            <a:extLst>
              <a:ext uri="{FF2B5EF4-FFF2-40B4-BE49-F238E27FC236}">
                <a16:creationId xmlns:a16="http://schemas.microsoft.com/office/drawing/2014/main" id="{26A2B2FC-83CE-5A41-BD8F-686124768D3B}"/>
              </a:ext>
            </a:extLst>
          </p:cNvPr>
          <p:cNvSpPr/>
          <p:nvPr/>
        </p:nvSpPr>
        <p:spPr>
          <a:xfrm>
            <a:off x="2697457" y="412005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26" name="音频 25">
            <a:hlinkClick r:id="" action="ppaction://media"/>
            <a:extLst>
              <a:ext uri="{FF2B5EF4-FFF2-40B4-BE49-F238E27FC236}">
                <a16:creationId xmlns:a16="http://schemas.microsoft.com/office/drawing/2014/main" id="{19F3BCBF-BB08-4B5B-9B48-A32E4015CBD9}"/>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1174298692"/>
      </p:ext>
    </p:extLst>
  </p:cSld>
  <p:clrMapOvr>
    <a:masterClrMapping/>
  </p:clrMapOvr>
  <mc:AlternateContent xmlns:mc="http://schemas.openxmlformats.org/markup-compatibility/2006">
    <mc:Choice xmlns:p14="http://schemas.microsoft.com/office/powerpoint/2010/main" Requires="p14">
      <p:transition p14:dur="10" advTm="47395"/>
    </mc:Choice>
    <mc:Fallback>
      <p:transition advTm="47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9" fill="hold" display="0">
                  <p:stCondLst>
                    <p:cond delay="indefinite"/>
                  </p:stCondLst>
                  <p:endCondLst>
                    <p:cond evt="onStopAudio" delay="0">
                      <p:tgtEl>
                        <p:sldTgt/>
                      </p:tgtEl>
                    </p:cond>
                  </p:endCondLst>
                </p:cTn>
                <p:tgtEl>
                  <p:spTgt spid="26"/>
                </p:tgtEl>
              </p:cMediaNode>
            </p:audio>
          </p:childTnLst>
        </p:cTn>
      </p:par>
    </p:tnLst>
    <p:bldLst>
      <p:bldP spid="10" grpId="0"/>
      <p:bldP spid="32" grpId="0"/>
      <p:bldP spid="24" grpId="0"/>
      <p:bldP spid="11" grpId="0"/>
      <p:bldP spid="15" grpId="0" animBg="1"/>
      <p:bldP spid="35" grpId="0" animBg="1"/>
      <p:bldP spid="36" grpId="0" animBg="1"/>
      <p:bldP spid="41" grpId="0" animBg="1"/>
      <p:bldP spid="42" grpId="0" animBg="1"/>
      <p:bldP spid="48" grpId="0" animBg="1"/>
      <p:bldP spid="54" grpId="0"/>
      <p:bldP spid="56" grpId="0"/>
      <p:bldP spid="57" grpId="0"/>
      <p:bldP spid="79" grpId="0"/>
      <p:bldP spid="8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6" name="图片 5"/>
          <p:cNvPicPr>
            <a:picLocks noChangeAspect="1"/>
          </p:cNvPicPr>
          <p:nvPr/>
        </p:nvPicPr>
        <p:blipFill>
          <a:blip r:embed="rId5"/>
          <a:stretch>
            <a:fillRect/>
          </a:stretch>
        </p:blipFill>
        <p:spPr>
          <a:xfrm>
            <a:off x="1629538" y="2315251"/>
            <a:ext cx="8701550" cy="641392"/>
          </a:xfrm>
          <a:prstGeom prst="rect">
            <a:avLst/>
          </a:prstGeom>
        </p:spPr>
      </p:pic>
      <p:cxnSp>
        <p:nvCxnSpPr>
          <p:cNvPr id="10" name="直接连接符 9"/>
          <p:cNvCxnSpPr/>
          <p:nvPr/>
        </p:nvCxnSpPr>
        <p:spPr>
          <a:xfrm>
            <a:off x="6253311" y="2896925"/>
            <a:ext cx="16813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7018075" y="2911672"/>
            <a:ext cx="0" cy="8280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2183931-29B0-2B4E-A547-9C5F97D57B65}"/>
              </a:ext>
            </a:extLst>
          </p:cNvPr>
          <p:cNvSpPr/>
          <p:nvPr/>
        </p:nvSpPr>
        <p:spPr>
          <a:xfrm>
            <a:off x="3497002" y="3030668"/>
            <a:ext cx="35838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Semantic Role Similarity</a:t>
            </a:r>
          </a:p>
        </p:txBody>
      </p:sp>
      <p:grpSp>
        <p:nvGrpSpPr>
          <p:cNvPr id="65" name="组合 64"/>
          <p:cNvGrpSpPr/>
          <p:nvPr/>
        </p:nvGrpSpPr>
        <p:grpSpPr>
          <a:xfrm>
            <a:off x="126669" y="1231227"/>
            <a:ext cx="11882289" cy="986306"/>
            <a:chOff x="126669" y="1363960"/>
            <a:chExt cx="11882289" cy="986306"/>
          </a:xfrm>
        </p:grpSpPr>
        <p:sp>
          <p:nvSpPr>
            <p:cNvPr id="54" name="矩形 53"/>
            <p:cNvSpPr/>
            <p:nvPr/>
          </p:nvSpPr>
          <p:spPr>
            <a:xfrm>
              <a:off x="250723" y="1363960"/>
              <a:ext cx="11758235" cy="986305"/>
            </a:xfrm>
            <a:prstGeom prst="rect">
              <a:avLst/>
            </a:prstGeom>
            <a:solidFill>
              <a:srgbClr val="5B9BD5">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a:extLst>
                <a:ext uri="{FF2B5EF4-FFF2-40B4-BE49-F238E27FC236}">
                  <a16:creationId xmlns:a16="http://schemas.microsoft.com/office/drawing/2014/main" id="{26A2B2FC-83CE-5A41-BD8F-686124768D3B}"/>
                </a:ext>
              </a:extLst>
            </p:cNvPr>
            <p:cNvSpPr/>
            <p:nvPr/>
          </p:nvSpPr>
          <p:spPr>
            <a:xfrm>
              <a:off x="3289836" y="1582081"/>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文本框 45">
              <a:extLst>
                <a:ext uri="{FF2B5EF4-FFF2-40B4-BE49-F238E27FC236}">
                  <a16:creationId xmlns:a16="http://schemas.microsoft.com/office/drawing/2014/main" id="{60BD4F58-6E26-470C-A65E-A844987D2C53}"/>
                </a:ext>
              </a:extLst>
            </p:cNvPr>
            <p:cNvSpPr txBox="1"/>
            <p:nvPr/>
          </p:nvSpPr>
          <p:spPr>
            <a:xfrm>
              <a:off x="398768" y="1384673"/>
              <a:ext cx="2791955"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API Query Q</a:t>
              </a:r>
              <a:endParaRPr lang="zh-CN" altLang="en-US" sz="2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60BD4F58-6E26-470C-A65E-A844987D2C53}"/>
                </a:ext>
              </a:extLst>
            </p:cNvPr>
            <p:cNvSpPr txBox="1"/>
            <p:nvPr/>
          </p:nvSpPr>
          <p:spPr>
            <a:xfrm>
              <a:off x="126669" y="1919379"/>
              <a:ext cx="3295374"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t>
              </a:r>
              <a:r>
                <a:rPr lang="en-US" altLang="zh-CN" sz="2200" b="1" dirty="0" err="1">
                  <a:latin typeface="Times New Roman" panose="02020603050405020304" pitchFamily="18" charset="0"/>
                  <a:cs typeface="Times New Roman" panose="02020603050405020304" pitchFamily="18" charset="0"/>
                </a:rPr>
                <a:t>F_sentences</a:t>
              </a:r>
              <a:r>
                <a:rPr lang="en-US" altLang="zh-CN" sz="2200" b="1" dirty="0">
                  <a:latin typeface="Times New Roman" panose="02020603050405020304" pitchFamily="18" charset="0"/>
                  <a:cs typeface="Times New Roman" panose="02020603050405020304" pitchFamily="18" charset="0"/>
                </a:rPr>
                <a:t> FSs</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sp>
          <p:nvSpPr>
            <p:cNvPr id="48" name="右箭头 47">
              <a:extLst>
                <a:ext uri="{FF2B5EF4-FFF2-40B4-BE49-F238E27FC236}">
                  <a16:creationId xmlns:a16="http://schemas.microsoft.com/office/drawing/2014/main" id="{26A2B2FC-83CE-5A41-BD8F-686124768D3B}"/>
                </a:ext>
              </a:extLst>
            </p:cNvPr>
            <p:cNvSpPr/>
            <p:nvPr/>
          </p:nvSpPr>
          <p:spPr>
            <a:xfrm>
              <a:off x="6200821" y="1624424"/>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右箭头 49">
              <a:extLst>
                <a:ext uri="{FF2B5EF4-FFF2-40B4-BE49-F238E27FC236}">
                  <a16:creationId xmlns:a16="http://schemas.microsoft.com/office/drawing/2014/main" id="{26A2B2FC-83CE-5A41-BD8F-686124768D3B}"/>
                </a:ext>
              </a:extLst>
            </p:cNvPr>
            <p:cNvSpPr/>
            <p:nvPr/>
          </p:nvSpPr>
          <p:spPr>
            <a:xfrm>
              <a:off x="9127258" y="160638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矩形 59"/>
            <p:cNvSpPr/>
            <p:nvPr/>
          </p:nvSpPr>
          <p:spPr>
            <a:xfrm>
              <a:off x="3915616" y="150289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Matching Score Calculation</a:t>
              </a:r>
            </a:p>
          </p:txBody>
        </p:sp>
        <p:sp>
          <p:nvSpPr>
            <p:cNvPr id="61" name="矩形 60"/>
            <p:cNvSpPr/>
            <p:nvPr/>
          </p:nvSpPr>
          <p:spPr>
            <a:xfrm>
              <a:off x="6858916" y="1506141"/>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API Method Ranking</a:t>
              </a:r>
            </a:p>
          </p:txBody>
        </p:sp>
        <p:sp>
          <p:nvSpPr>
            <p:cNvPr id="62" name="矩形 61"/>
            <p:cNvSpPr/>
            <p:nvPr/>
          </p:nvSpPr>
          <p:spPr>
            <a:xfrm>
              <a:off x="9769260" y="151105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Explanation Generation</a:t>
              </a:r>
            </a:p>
          </p:txBody>
        </p:sp>
      </p:grpSp>
      <p:cxnSp>
        <p:nvCxnSpPr>
          <p:cNvPr id="53" name="直接箭头连接符 52"/>
          <p:cNvCxnSpPr/>
          <p:nvPr/>
        </p:nvCxnSpPr>
        <p:spPr>
          <a:xfrm flipH="1">
            <a:off x="2980696" y="2026717"/>
            <a:ext cx="1898868" cy="410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42" y="4426851"/>
            <a:ext cx="5103003" cy="1127630"/>
          </a:xfrm>
          <a:prstGeom prst="rect">
            <a:avLst/>
          </a:prstGeom>
        </p:spPr>
      </p:pic>
      <p:sp>
        <p:nvSpPr>
          <p:cNvPr id="30" name="矩形 29">
            <a:extLst>
              <a:ext uri="{FF2B5EF4-FFF2-40B4-BE49-F238E27FC236}">
                <a16:creationId xmlns:a16="http://schemas.microsoft.com/office/drawing/2014/main" id="{22183931-29B0-2B4E-A547-9C5F97D57B65}"/>
              </a:ext>
            </a:extLst>
          </p:cNvPr>
          <p:cNvSpPr/>
          <p:nvPr/>
        </p:nvSpPr>
        <p:spPr>
          <a:xfrm>
            <a:off x="246752" y="3679975"/>
            <a:ext cx="35838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Entity Alignment</a:t>
            </a:r>
          </a:p>
        </p:txBody>
      </p:sp>
      <p:sp>
        <p:nvSpPr>
          <p:cNvPr id="32" name="矩形 31">
            <a:extLst>
              <a:ext uri="{FF2B5EF4-FFF2-40B4-BE49-F238E27FC236}">
                <a16:creationId xmlns:a16="http://schemas.microsoft.com/office/drawing/2014/main" id="{22183931-29B0-2B4E-A547-9C5F97D57B65}"/>
              </a:ext>
            </a:extLst>
          </p:cNvPr>
          <p:cNvSpPr/>
          <p:nvPr/>
        </p:nvSpPr>
        <p:spPr>
          <a:xfrm>
            <a:off x="4664491" y="3693823"/>
            <a:ext cx="35838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Entity Link</a:t>
            </a:r>
          </a:p>
        </p:txBody>
      </p:sp>
      <p:sp>
        <p:nvSpPr>
          <p:cNvPr id="33" name="矩形 32">
            <a:extLst>
              <a:ext uri="{FF2B5EF4-FFF2-40B4-BE49-F238E27FC236}">
                <a16:creationId xmlns:a16="http://schemas.microsoft.com/office/drawing/2014/main" id="{22183931-29B0-2B4E-A547-9C5F97D57B65}"/>
              </a:ext>
            </a:extLst>
          </p:cNvPr>
          <p:cNvSpPr/>
          <p:nvPr/>
        </p:nvSpPr>
        <p:spPr>
          <a:xfrm>
            <a:off x="8343314" y="3693823"/>
            <a:ext cx="35838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Entity Matching</a:t>
            </a:r>
          </a:p>
        </p:txBody>
      </p:sp>
      <p:grpSp>
        <p:nvGrpSpPr>
          <p:cNvPr id="15" name="组合 14"/>
          <p:cNvGrpSpPr/>
          <p:nvPr/>
        </p:nvGrpSpPr>
        <p:grpSpPr>
          <a:xfrm>
            <a:off x="4572411" y="4320369"/>
            <a:ext cx="3506881" cy="1413591"/>
            <a:chOff x="5345116" y="4021978"/>
            <a:chExt cx="3506881" cy="1413591"/>
          </a:xfrm>
        </p:grpSpPr>
        <p:sp>
          <p:nvSpPr>
            <p:cNvPr id="34" name="椭圆 33"/>
            <p:cNvSpPr/>
            <p:nvPr/>
          </p:nvSpPr>
          <p:spPr>
            <a:xfrm>
              <a:off x="7286511" y="4250461"/>
              <a:ext cx="1565486" cy="573130"/>
            </a:xfrm>
            <a:prstGeom prst="ellipse">
              <a:avLst/>
            </a:prstGeom>
            <a:solidFill>
              <a:srgbClr val="FFD86E"/>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integer data type </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7"/>
            <a:stretch>
              <a:fillRect/>
            </a:stretch>
          </p:blipFill>
          <p:spPr>
            <a:xfrm>
              <a:off x="7735914" y="4919372"/>
              <a:ext cx="641488" cy="516197"/>
            </a:xfrm>
            <a:prstGeom prst="rect">
              <a:avLst/>
            </a:prstGeom>
          </p:spPr>
        </p:pic>
        <p:sp>
          <p:nvSpPr>
            <p:cNvPr id="37" name="椭圆 36"/>
            <p:cNvSpPr/>
            <p:nvPr/>
          </p:nvSpPr>
          <p:spPr>
            <a:xfrm>
              <a:off x="5980313" y="4021978"/>
              <a:ext cx="786580" cy="316808"/>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Times New Roman" panose="02020603050405020304" pitchFamily="18" charset="0"/>
                  <a:cs typeface="Times New Roman" panose="02020603050405020304" pitchFamily="18" charset="0"/>
                </a:rPr>
                <a:t>int</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nvGrpSpPr>
            <p:cNvPr id="7" name="组合 6"/>
            <p:cNvGrpSpPr/>
            <p:nvPr/>
          </p:nvGrpSpPr>
          <p:grpSpPr>
            <a:xfrm>
              <a:off x="5345116" y="4653054"/>
              <a:ext cx="2056974" cy="763669"/>
              <a:chOff x="5101353" y="4739606"/>
              <a:chExt cx="2056974" cy="763669"/>
            </a:xfrm>
          </p:grpSpPr>
          <p:sp>
            <p:nvSpPr>
              <p:cNvPr id="36" name="椭圆 35"/>
              <p:cNvSpPr/>
              <p:nvPr/>
            </p:nvSpPr>
            <p:spPr>
              <a:xfrm>
                <a:off x="5294670" y="4739606"/>
                <a:ext cx="1723405" cy="76366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chemeClr val="tx1"/>
                  </a:solidFill>
                  <a:latin typeface="Times New Roman" panose="02020603050405020304" pitchFamily="18" charset="0"/>
                  <a:cs typeface="Times New Roman" panose="02020603050405020304" pitchFamily="18" charset="0"/>
                </a:endParaRPr>
              </a:p>
            </p:txBody>
          </p:sp>
          <p:sp>
            <p:nvSpPr>
              <p:cNvPr id="44" name="矩形 43">
                <a:extLst>
                  <a:ext uri="{FF2B5EF4-FFF2-40B4-BE49-F238E27FC236}">
                    <a16:creationId xmlns:a16="http://schemas.microsoft.com/office/drawing/2014/main" id="{22183931-29B0-2B4E-A547-9C5F97D57B65}"/>
                  </a:ext>
                </a:extLst>
              </p:cNvPr>
              <p:cNvSpPr/>
              <p:nvPr/>
            </p:nvSpPr>
            <p:spPr>
              <a:xfrm>
                <a:off x="5101353" y="4818047"/>
                <a:ext cx="2056974" cy="646331"/>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signed decimal integer</a:t>
                </a:r>
              </a:p>
            </p:txBody>
          </p:sp>
        </p:grpSp>
        <p:cxnSp>
          <p:nvCxnSpPr>
            <p:cNvPr id="49" name="直接箭头连接符 48"/>
            <p:cNvCxnSpPr>
              <a:stCxn id="37" idx="6"/>
              <a:endCxn id="34" idx="1"/>
            </p:cNvCxnSpPr>
            <p:nvPr/>
          </p:nvCxnSpPr>
          <p:spPr>
            <a:xfrm>
              <a:off x="6766893" y="4180382"/>
              <a:ext cx="748878" cy="15401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a:endCxn id="34" idx="3"/>
            </p:cNvCxnSpPr>
            <p:nvPr/>
          </p:nvCxnSpPr>
          <p:spPr>
            <a:xfrm flipV="1">
              <a:off x="7286511" y="4739658"/>
              <a:ext cx="229260" cy="2827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矩形 51">
            <a:extLst>
              <a:ext uri="{FF2B5EF4-FFF2-40B4-BE49-F238E27FC236}">
                <a16:creationId xmlns:a16="http://schemas.microsoft.com/office/drawing/2014/main" id="{22183931-29B0-2B4E-A547-9C5F97D57B65}"/>
              </a:ext>
            </a:extLst>
          </p:cNvPr>
          <p:cNvSpPr/>
          <p:nvPr/>
        </p:nvSpPr>
        <p:spPr>
          <a:xfrm>
            <a:off x="8078487" y="4177886"/>
            <a:ext cx="4113513" cy="2062103"/>
          </a:xfrm>
          <a:prstGeom prst="rect">
            <a:avLst/>
          </a:prstGeom>
        </p:spPr>
        <p:txBody>
          <a:bodyPr wrap="square">
            <a:spAutoFit/>
          </a:bodyPr>
          <a:lstStyle/>
          <a:p>
            <a:r>
              <a:rPr lang="en-US" altLang="zh-CN" sz="1600" b="1" dirty="0">
                <a:latin typeface="Times New Roman" panose="02020603050405020304" pitchFamily="18" charset="0"/>
                <a:cs typeface="Times New Roman" panose="02020603050405020304" pitchFamily="18" charset="0"/>
              </a:rPr>
              <a:t>Match(E</a:t>
            </a:r>
            <a:r>
              <a:rPr lang="en-US" altLang="zh-CN" sz="1600" b="1" baseline="-25000" dirty="0">
                <a:latin typeface="Times New Roman" panose="02020603050405020304" pitchFamily="18" charset="0"/>
                <a:cs typeface="Times New Roman" panose="02020603050405020304" pitchFamily="18" charset="0"/>
              </a:rPr>
              <a:t>Q</a:t>
            </a:r>
            <a:r>
              <a:rPr lang="en-US" altLang="zh-CN" sz="1600" b="1" dirty="0">
                <a:latin typeface="Times New Roman" panose="02020603050405020304" pitchFamily="18" charset="0"/>
                <a:cs typeface="Times New Roman" panose="02020603050405020304" pitchFamily="18" charset="0"/>
              </a:rPr>
              <a:t> ,E</a:t>
            </a:r>
            <a:r>
              <a:rPr lang="en-US" altLang="zh-CN" sz="1600" b="1" baseline="-25000" dirty="0">
                <a:latin typeface="Times New Roman" panose="02020603050405020304" pitchFamily="18" charset="0"/>
                <a:cs typeface="Times New Roman" panose="02020603050405020304" pitchFamily="18" charset="0"/>
              </a:rPr>
              <a:t>FS</a:t>
            </a:r>
            <a:r>
              <a:rPr lang="en-US" altLang="zh-CN" sz="1600" b="1" dirty="0">
                <a:latin typeface="Times New Roman" panose="02020603050405020304" pitchFamily="18" charset="0"/>
                <a:cs typeface="Times New Roman" panose="02020603050405020304" pitchFamily="18" charset="0"/>
              </a:rPr>
              <a:t>)=1 if E</a:t>
            </a:r>
            <a:r>
              <a:rPr lang="en-US" altLang="zh-CN" sz="1600" b="1" baseline="-25000" dirty="0">
                <a:latin typeface="Times New Roman" panose="02020603050405020304" pitchFamily="18" charset="0"/>
                <a:cs typeface="Times New Roman" panose="02020603050405020304" pitchFamily="18" charset="0"/>
              </a:rPr>
              <a:t>Q</a:t>
            </a:r>
            <a:r>
              <a:rPr lang="en-US" altLang="zh-CN" sz="1600" b="1" dirty="0">
                <a:latin typeface="Times New Roman" panose="02020603050405020304" pitchFamily="18" charset="0"/>
                <a:cs typeface="Times New Roman" panose="02020603050405020304" pitchFamily="18" charset="0"/>
              </a:rPr>
              <a:t> and E</a:t>
            </a:r>
            <a:r>
              <a:rPr lang="en-US" altLang="zh-CN" sz="1600" b="1" baseline="-25000" dirty="0">
                <a:latin typeface="Times New Roman" panose="02020603050405020304" pitchFamily="18" charset="0"/>
                <a:cs typeface="Times New Roman" panose="02020603050405020304" pitchFamily="18" charset="0"/>
              </a:rPr>
              <a:t>FS </a:t>
            </a:r>
            <a:r>
              <a:rPr lang="en-US" altLang="zh-CN" sz="1600" b="1" dirty="0">
                <a:latin typeface="Times New Roman" panose="02020603050405020304" pitchFamily="18" charset="0"/>
                <a:cs typeface="Times New Roman" panose="02020603050405020304" pitchFamily="18" charset="0"/>
              </a:rPr>
              <a:t> are same entity or have a hyponymy relations;</a:t>
            </a:r>
          </a:p>
          <a:p>
            <a:r>
              <a:rPr lang="en-US" altLang="zh-CN" sz="1600" b="1" dirty="0">
                <a:latin typeface="Times New Roman" panose="02020603050405020304" pitchFamily="18" charset="0"/>
                <a:cs typeface="Times New Roman" panose="02020603050405020304" pitchFamily="18" charset="0"/>
              </a:rPr>
              <a:t>Match(E</a:t>
            </a:r>
            <a:r>
              <a:rPr lang="en-US" altLang="zh-CN" sz="1600" b="1" baseline="-25000" dirty="0">
                <a:latin typeface="Times New Roman" panose="02020603050405020304" pitchFamily="18" charset="0"/>
                <a:cs typeface="Times New Roman" panose="02020603050405020304" pitchFamily="18" charset="0"/>
              </a:rPr>
              <a:t>Q</a:t>
            </a:r>
            <a:r>
              <a:rPr lang="en-US" altLang="zh-CN" sz="1600" b="1" dirty="0">
                <a:latin typeface="Times New Roman" panose="02020603050405020304" pitchFamily="18" charset="0"/>
                <a:cs typeface="Times New Roman" panose="02020603050405020304" pitchFamily="18" charset="0"/>
              </a:rPr>
              <a:t> ,E</a:t>
            </a:r>
            <a:r>
              <a:rPr lang="en-US" altLang="zh-CN" sz="1600" b="1" baseline="-25000" dirty="0">
                <a:latin typeface="Times New Roman" panose="02020603050405020304" pitchFamily="18" charset="0"/>
                <a:cs typeface="Times New Roman" panose="02020603050405020304" pitchFamily="18" charset="0"/>
              </a:rPr>
              <a:t>FS</a:t>
            </a:r>
            <a:r>
              <a:rPr lang="en-US" altLang="zh-CN" sz="1600" b="1" dirty="0">
                <a:latin typeface="Times New Roman" panose="02020603050405020304" pitchFamily="18" charset="0"/>
                <a:cs typeface="Times New Roman" panose="02020603050405020304" pitchFamily="18" charset="0"/>
              </a:rPr>
              <a:t>)=0, otherwise.</a:t>
            </a:r>
          </a:p>
          <a:p>
            <a:endParaRPr lang="en-US" altLang="zh-CN" sz="1600" b="1" dirty="0">
              <a:latin typeface="Times New Roman" panose="02020603050405020304" pitchFamily="18" charset="0"/>
              <a:cs typeface="Times New Roman" panose="02020603050405020304" pitchFamily="18" charset="0"/>
            </a:endParaRPr>
          </a:p>
          <a:p>
            <a:r>
              <a:rPr lang="en-US" altLang="zh-CN" sz="1600" b="1" dirty="0" err="1">
                <a:latin typeface="Times New Roman" panose="02020603050405020304" pitchFamily="18" charset="0"/>
                <a:cs typeface="Times New Roman" panose="02020603050405020304" pitchFamily="18" charset="0"/>
              </a:rPr>
              <a:t>Sim</a:t>
            </a:r>
            <a:r>
              <a:rPr lang="en-US" altLang="zh-CN" sz="1600" b="1" baseline="-25000" dirty="0" err="1">
                <a:latin typeface="Times New Roman" panose="02020603050405020304" pitchFamily="18" charset="0"/>
                <a:cs typeface="Times New Roman" panose="02020603050405020304" pitchFamily="18" charset="0"/>
              </a:rPr>
              <a:t>R</a:t>
            </a:r>
            <a:r>
              <a:rPr lang="en-US" altLang="zh-CN" sz="1600" b="1" baseline="-25000" dirty="0">
                <a:latin typeface="Times New Roman" panose="02020603050405020304" pitchFamily="18" charset="0"/>
                <a:cs typeface="Times New Roman" panose="02020603050405020304" pitchFamily="18" charset="0"/>
              </a:rPr>
              <a:t> </a:t>
            </a:r>
            <a:r>
              <a:rPr lang="en-US" altLang="zh-CN" sz="1600" b="1" dirty="0">
                <a:latin typeface="Times New Roman" panose="02020603050405020304" pitchFamily="18" charset="0"/>
                <a:cs typeface="Times New Roman" panose="02020603050405020304" pitchFamily="18" charset="0"/>
              </a:rPr>
              <a:t>(Q,FS) is calculated by summing the matching scores of all the aligned entity pairs between Q and FS</a:t>
            </a:r>
          </a:p>
          <a:p>
            <a:endParaRPr lang="en-US" altLang="zh-CN" sz="1600" b="1"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D4C40FBA-306D-461C-9492-7E7800DD8632}"/>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Sentence Alignment and API Matching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689766A3-686A-458B-BB1E-053D12A7A3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80725825"/>
      </p:ext>
    </p:extLst>
  </p:cSld>
  <p:clrMapOvr>
    <a:masterClrMapping/>
  </p:clrMapOvr>
  <mc:AlternateContent xmlns:mc="http://schemas.openxmlformats.org/markup-compatibility/2006">
    <mc:Choice xmlns:p14="http://schemas.microsoft.com/office/powerpoint/2010/main" Requires="p14">
      <p:transition p14:dur="10" advTm="7984"/>
    </mc:Choice>
    <mc:Fallback>
      <p:transition advTm="7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6" name="图片 5"/>
          <p:cNvPicPr>
            <a:picLocks noChangeAspect="1"/>
          </p:cNvPicPr>
          <p:nvPr/>
        </p:nvPicPr>
        <p:blipFill>
          <a:blip r:embed="rId5"/>
          <a:stretch>
            <a:fillRect/>
          </a:stretch>
        </p:blipFill>
        <p:spPr>
          <a:xfrm>
            <a:off x="1629538" y="2315251"/>
            <a:ext cx="8701550" cy="641392"/>
          </a:xfrm>
          <a:prstGeom prst="rect">
            <a:avLst/>
          </a:prstGeom>
        </p:spPr>
      </p:pic>
      <p:cxnSp>
        <p:nvCxnSpPr>
          <p:cNvPr id="10" name="直接连接符 9"/>
          <p:cNvCxnSpPr/>
          <p:nvPr/>
        </p:nvCxnSpPr>
        <p:spPr>
          <a:xfrm>
            <a:off x="8450822" y="2896925"/>
            <a:ext cx="168131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6109200" y="2911672"/>
            <a:ext cx="3106386" cy="55177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2183931-29B0-2B4E-A547-9C5F97D57B65}"/>
              </a:ext>
            </a:extLst>
          </p:cNvPr>
          <p:cNvSpPr/>
          <p:nvPr/>
        </p:nvSpPr>
        <p:spPr>
          <a:xfrm>
            <a:off x="136532" y="4073138"/>
            <a:ext cx="1115190"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Q</a:t>
            </a:r>
          </a:p>
        </p:txBody>
      </p:sp>
      <p:grpSp>
        <p:nvGrpSpPr>
          <p:cNvPr id="65" name="组合 64"/>
          <p:cNvGrpSpPr/>
          <p:nvPr/>
        </p:nvGrpSpPr>
        <p:grpSpPr>
          <a:xfrm>
            <a:off x="126669" y="1231227"/>
            <a:ext cx="11882289" cy="986306"/>
            <a:chOff x="126669" y="1363960"/>
            <a:chExt cx="11882289" cy="986306"/>
          </a:xfrm>
        </p:grpSpPr>
        <p:sp>
          <p:nvSpPr>
            <p:cNvPr id="54" name="矩形 53"/>
            <p:cNvSpPr/>
            <p:nvPr/>
          </p:nvSpPr>
          <p:spPr>
            <a:xfrm>
              <a:off x="250723" y="1363960"/>
              <a:ext cx="11758235" cy="986305"/>
            </a:xfrm>
            <a:prstGeom prst="rect">
              <a:avLst/>
            </a:prstGeom>
            <a:solidFill>
              <a:srgbClr val="5B9BD5">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a:extLst>
                <a:ext uri="{FF2B5EF4-FFF2-40B4-BE49-F238E27FC236}">
                  <a16:creationId xmlns:a16="http://schemas.microsoft.com/office/drawing/2014/main" id="{26A2B2FC-83CE-5A41-BD8F-686124768D3B}"/>
                </a:ext>
              </a:extLst>
            </p:cNvPr>
            <p:cNvSpPr/>
            <p:nvPr/>
          </p:nvSpPr>
          <p:spPr>
            <a:xfrm>
              <a:off x="3289836" y="1582081"/>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文本框 45">
              <a:extLst>
                <a:ext uri="{FF2B5EF4-FFF2-40B4-BE49-F238E27FC236}">
                  <a16:creationId xmlns:a16="http://schemas.microsoft.com/office/drawing/2014/main" id="{60BD4F58-6E26-470C-A65E-A844987D2C53}"/>
                </a:ext>
              </a:extLst>
            </p:cNvPr>
            <p:cNvSpPr txBox="1"/>
            <p:nvPr/>
          </p:nvSpPr>
          <p:spPr>
            <a:xfrm>
              <a:off x="398768" y="1384673"/>
              <a:ext cx="2791955"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API Query Q</a:t>
              </a:r>
              <a:endParaRPr lang="zh-CN" altLang="en-US" sz="2200" b="1" dirty="0">
                <a:latin typeface="Times New Roman" panose="02020603050405020304" pitchFamily="18" charset="0"/>
                <a:cs typeface="Times New Roman" panose="02020603050405020304" pitchFamily="18" charset="0"/>
              </a:endParaRPr>
            </a:p>
          </p:txBody>
        </p:sp>
        <p:sp>
          <p:nvSpPr>
            <p:cNvPr id="47" name="文本框 46">
              <a:extLst>
                <a:ext uri="{FF2B5EF4-FFF2-40B4-BE49-F238E27FC236}">
                  <a16:creationId xmlns:a16="http://schemas.microsoft.com/office/drawing/2014/main" id="{60BD4F58-6E26-470C-A65E-A844987D2C53}"/>
                </a:ext>
              </a:extLst>
            </p:cNvPr>
            <p:cNvSpPr txBox="1"/>
            <p:nvPr/>
          </p:nvSpPr>
          <p:spPr>
            <a:xfrm>
              <a:off x="126669" y="1919379"/>
              <a:ext cx="3295374"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Parsed </a:t>
              </a:r>
              <a:r>
                <a:rPr lang="en-US" altLang="zh-CN" sz="2200" b="1" dirty="0" err="1">
                  <a:latin typeface="Times New Roman" panose="02020603050405020304" pitchFamily="18" charset="0"/>
                  <a:cs typeface="Times New Roman" panose="02020603050405020304" pitchFamily="18" charset="0"/>
                </a:rPr>
                <a:t>F_sentences</a:t>
              </a:r>
              <a:r>
                <a:rPr lang="en-US" altLang="zh-CN" sz="2200" b="1" dirty="0">
                  <a:latin typeface="Times New Roman" panose="02020603050405020304" pitchFamily="18" charset="0"/>
                  <a:cs typeface="Times New Roman" panose="02020603050405020304" pitchFamily="18" charset="0"/>
                </a:rPr>
                <a:t> FSs</a:t>
              </a:r>
              <a:endParaRPr lang="zh-CN" altLang="en-US" sz="2200" b="1" dirty="0">
                <a:solidFill>
                  <a:srgbClr val="FF0000"/>
                </a:solidFill>
                <a:latin typeface="Times New Roman" panose="02020603050405020304" pitchFamily="18" charset="0"/>
                <a:cs typeface="Times New Roman" panose="02020603050405020304" pitchFamily="18" charset="0"/>
              </a:endParaRPr>
            </a:p>
          </p:txBody>
        </p:sp>
        <p:sp>
          <p:nvSpPr>
            <p:cNvPr id="48" name="右箭头 47">
              <a:extLst>
                <a:ext uri="{FF2B5EF4-FFF2-40B4-BE49-F238E27FC236}">
                  <a16:creationId xmlns:a16="http://schemas.microsoft.com/office/drawing/2014/main" id="{26A2B2FC-83CE-5A41-BD8F-686124768D3B}"/>
                </a:ext>
              </a:extLst>
            </p:cNvPr>
            <p:cNvSpPr/>
            <p:nvPr/>
          </p:nvSpPr>
          <p:spPr>
            <a:xfrm>
              <a:off x="6200821" y="1624424"/>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0" name="右箭头 49">
              <a:extLst>
                <a:ext uri="{FF2B5EF4-FFF2-40B4-BE49-F238E27FC236}">
                  <a16:creationId xmlns:a16="http://schemas.microsoft.com/office/drawing/2014/main" id="{26A2B2FC-83CE-5A41-BD8F-686124768D3B}"/>
                </a:ext>
              </a:extLst>
            </p:cNvPr>
            <p:cNvSpPr/>
            <p:nvPr/>
          </p:nvSpPr>
          <p:spPr>
            <a:xfrm>
              <a:off x="9127258" y="1606387"/>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0" name="矩形 59"/>
            <p:cNvSpPr/>
            <p:nvPr/>
          </p:nvSpPr>
          <p:spPr>
            <a:xfrm>
              <a:off x="3915616" y="150289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Matching Score Calculation</a:t>
              </a:r>
            </a:p>
          </p:txBody>
        </p:sp>
        <p:sp>
          <p:nvSpPr>
            <p:cNvPr id="61" name="矩形 60"/>
            <p:cNvSpPr/>
            <p:nvPr/>
          </p:nvSpPr>
          <p:spPr>
            <a:xfrm>
              <a:off x="6858916" y="1506141"/>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API Method Ranking</a:t>
              </a:r>
            </a:p>
          </p:txBody>
        </p:sp>
        <p:sp>
          <p:nvSpPr>
            <p:cNvPr id="62" name="矩形 61"/>
            <p:cNvSpPr/>
            <p:nvPr/>
          </p:nvSpPr>
          <p:spPr>
            <a:xfrm>
              <a:off x="9769260" y="1511058"/>
              <a:ext cx="2064697" cy="6483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b="1" dirty="0">
                  <a:solidFill>
                    <a:schemeClr val="tx1"/>
                  </a:solidFill>
                  <a:latin typeface="Times New Roman" panose="02020603050405020304" charset="0"/>
                  <a:ea typeface="Times New Roman" panose="02020603050405020304" charset="0"/>
                  <a:cs typeface="Times New Roman" panose="02020603050405020304" charset="0"/>
                </a:rPr>
                <a:t>Explanation Generation</a:t>
              </a:r>
            </a:p>
          </p:txBody>
        </p:sp>
      </p:grpSp>
      <p:cxnSp>
        <p:nvCxnSpPr>
          <p:cNvPr id="53" name="直接箭头连接符 52"/>
          <p:cNvCxnSpPr/>
          <p:nvPr/>
        </p:nvCxnSpPr>
        <p:spPr>
          <a:xfrm flipH="1">
            <a:off x="2980696" y="2026717"/>
            <a:ext cx="1898868" cy="41005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1672197" y="4138567"/>
            <a:ext cx="2544872" cy="413042"/>
            <a:chOff x="464682" y="4374162"/>
            <a:chExt cx="2544872" cy="413042"/>
          </a:xfrm>
        </p:grpSpPr>
        <p:grpSp>
          <p:nvGrpSpPr>
            <p:cNvPr id="38" name="组合 37">
              <a:extLst>
                <a:ext uri="{FF2B5EF4-FFF2-40B4-BE49-F238E27FC236}">
                  <a16:creationId xmlns:a16="http://schemas.microsoft.com/office/drawing/2014/main" id="{984D6B22-76FF-441E-BD4F-6DB7313BECBB}"/>
                </a:ext>
              </a:extLst>
            </p:cNvPr>
            <p:cNvGrpSpPr/>
            <p:nvPr/>
          </p:nvGrpSpPr>
          <p:grpSpPr>
            <a:xfrm>
              <a:off x="464682" y="4374162"/>
              <a:ext cx="2534387" cy="413042"/>
              <a:chOff x="3910558" y="1826718"/>
              <a:chExt cx="1303471" cy="499524"/>
            </a:xfrm>
          </p:grpSpPr>
          <p:sp>
            <p:nvSpPr>
              <p:cNvPr id="40" name="文本框 39">
                <a:extLst>
                  <a:ext uri="{FF2B5EF4-FFF2-40B4-BE49-F238E27FC236}">
                    <a16:creationId xmlns:a16="http://schemas.microsoft.com/office/drawing/2014/main" id="{F2FA7228-7479-4893-9256-E1A638076040}"/>
                  </a:ext>
                </a:extLst>
              </p:cNvPr>
              <p:cNvSpPr txBox="1"/>
              <p:nvPr/>
            </p:nvSpPr>
            <p:spPr>
              <a:xfrm>
                <a:off x="3910558" y="1858609"/>
                <a:ext cx="763748"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convert</a:t>
                </a:r>
                <a:r>
                  <a:rPr lang="en-US" altLang="zh-CN" sz="2000" dirty="0"/>
                  <a:t> </a:t>
                </a:r>
                <a:endParaRPr lang="zh-CN" altLang="en-US" sz="2000" dirty="0"/>
              </a:p>
            </p:txBody>
          </p:sp>
          <p:sp>
            <p:nvSpPr>
              <p:cNvPr id="41" name="文本框 40">
                <a:extLst>
                  <a:ext uri="{FF2B5EF4-FFF2-40B4-BE49-F238E27FC236}">
                    <a16:creationId xmlns:a16="http://schemas.microsoft.com/office/drawing/2014/main" id="{04606785-8762-4BFF-90F6-833A3C18615E}"/>
                  </a:ext>
                </a:extLst>
              </p:cNvPr>
              <p:cNvSpPr txBox="1"/>
              <p:nvPr/>
            </p:nvSpPr>
            <p:spPr>
              <a:xfrm>
                <a:off x="4471503" y="1842356"/>
                <a:ext cx="512690" cy="483886"/>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String</a:t>
                </a:r>
                <a:r>
                  <a:rPr lang="en-US" altLang="zh-CN" sz="2000" dirty="0"/>
                  <a:t> </a:t>
                </a:r>
                <a:endParaRPr lang="zh-CN" altLang="en-US" sz="2000" dirty="0"/>
              </a:p>
            </p:txBody>
          </p:sp>
          <p:sp>
            <p:nvSpPr>
              <p:cNvPr id="55" name="文本框 54">
                <a:extLst>
                  <a:ext uri="{FF2B5EF4-FFF2-40B4-BE49-F238E27FC236}">
                    <a16:creationId xmlns:a16="http://schemas.microsoft.com/office/drawing/2014/main" id="{5F4B4B2E-17D6-4317-8E19-CFA01AC6388E}"/>
                  </a:ext>
                </a:extLst>
              </p:cNvPr>
              <p:cNvSpPr txBox="1"/>
              <p:nvPr/>
            </p:nvSpPr>
            <p:spPr>
              <a:xfrm>
                <a:off x="4887377" y="1826718"/>
                <a:ext cx="326652" cy="483886"/>
              </a:xfrm>
              <a:prstGeom prst="rect">
                <a:avLst/>
              </a:prstGeom>
              <a:noFill/>
              <a:ln w="28575">
                <a:noFill/>
              </a:ln>
            </p:spPr>
            <p:txBody>
              <a:bodyPr wrap="square" rtlCol="0">
                <a:spAutoFit/>
              </a:bodyPr>
              <a:lstStyle/>
              <a:p>
                <a:pPr algn="ctr"/>
                <a:r>
                  <a:rPr lang="en-US" altLang="zh-CN" sz="2000" b="1" dirty="0" err="1">
                    <a:latin typeface="Times New Roman" panose="02020603050405020304" pitchFamily="18" charset="0"/>
                    <a:cs typeface="Times New Roman" panose="02020603050405020304" pitchFamily="18" charset="0"/>
                  </a:rPr>
                  <a:t>int</a:t>
                </a:r>
                <a:endParaRPr lang="zh-CN" altLang="en-US" sz="2000" b="1" dirty="0">
                  <a:latin typeface="Times New Roman" panose="02020603050405020304" pitchFamily="18" charset="0"/>
                  <a:cs typeface="Times New Roman" panose="02020603050405020304" pitchFamily="18" charset="0"/>
                </a:endParaRPr>
              </a:p>
            </p:txBody>
          </p:sp>
        </p:grpSp>
        <p:sp>
          <p:nvSpPr>
            <p:cNvPr id="39" name="矩形 38">
              <a:extLst>
                <a:ext uri="{FF2B5EF4-FFF2-40B4-BE49-F238E27FC236}">
                  <a16:creationId xmlns:a16="http://schemas.microsoft.com/office/drawing/2014/main" id="{BD71BA0A-E675-45A6-8144-064F0E124B1A}"/>
                </a:ext>
              </a:extLst>
            </p:cNvPr>
            <p:cNvSpPr/>
            <p:nvPr/>
          </p:nvSpPr>
          <p:spPr>
            <a:xfrm>
              <a:off x="732517" y="4392138"/>
              <a:ext cx="2277037" cy="39193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57" name="组合 56">
            <a:extLst>
              <a:ext uri="{FF2B5EF4-FFF2-40B4-BE49-F238E27FC236}">
                <a16:creationId xmlns:a16="http://schemas.microsoft.com/office/drawing/2014/main" id="{2FDEB9AD-87A3-4107-8715-208DC1EFFD22}"/>
              </a:ext>
            </a:extLst>
          </p:cNvPr>
          <p:cNvGrpSpPr/>
          <p:nvPr/>
        </p:nvGrpSpPr>
        <p:grpSpPr>
          <a:xfrm>
            <a:off x="5207585" y="4010037"/>
            <a:ext cx="3255835" cy="2546274"/>
            <a:chOff x="3233884" y="1229986"/>
            <a:chExt cx="3255835" cy="2546274"/>
          </a:xfrm>
        </p:grpSpPr>
        <p:grpSp>
          <p:nvGrpSpPr>
            <p:cNvPr id="58" name="组合 57">
              <a:extLst>
                <a:ext uri="{FF2B5EF4-FFF2-40B4-BE49-F238E27FC236}">
                  <a16:creationId xmlns:a16="http://schemas.microsoft.com/office/drawing/2014/main" id="{95599D5C-26F9-4622-90A3-5ECFA77B8894}"/>
                </a:ext>
              </a:extLst>
            </p:cNvPr>
            <p:cNvGrpSpPr/>
            <p:nvPr/>
          </p:nvGrpSpPr>
          <p:grpSpPr>
            <a:xfrm>
              <a:off x="3233884" y="1229986"/>
              <a:ext cx="3255835" cy="2546274"/>
              <a:chOff x="203600" y="1229986"/>
              <a:chExt cx="3255835" cy="2546274"/>
            </a:xfrm>
          </p:grpSpPr>
          <p:sp>
            <p:nvSpPr>
              <p:cNvPr id="67" name="椭圆 66">
                <a:extLst>
                  <a:ext uri="{FF2B5EF4-FFF2-40B4-BE49-F238E27FC236}">
                    <a16:creationId xmlns:a16="http://schemas.microsoft.com/office/drawing/2014/main" id="{1CEF0832-0131-4CA8-BA36-FA851C40EB77}"/>
                  </a:ext>
                </a:extLst>
              </p:cNvPr>
              <p:cNvSpPr>
                <a:spLocks noChangeAspect="1"/>
              </p:cNvSpPr>
              <p:nvPr/>
            </p:nvSpPr>
            <p:spPr>
              <a:xfrm>
                <a:off x="751028" y="220823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AC54BFA6-DD36-43A8-883E-4A1E3E6BA399}"/>
                  </a:ext>
                </a:extLst>
              </p:cNvPr>
              <p:cNvSpPr>
                <a:spLocks noChangeAspect="1"/>
              </p:cNvSpPr>
              <p:nvPr/>
            </p:nvSpPr>
            <p:spPr>
              <a:xfrm>
                <a:off x="2804262" y="1393378"/>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69" name="椭圆 68">
                <a:extLst>
                  <a:ext uri="{FF2B5EF4-FFF2-40B4-BE49-F238E27FC236}">
                    <a16:creationId xmlns:a16="http://schemas.microsoft.com/office/drawing/2014/main" id="{139AC927-ABC0-4E08-BD7E-6F258DECBA50}"/>
                  </a:ext>
                </a:extLst>
              </p:cNvPr>
              <p:cNvSpPr>
                <a:spLocks noChangeAspect="1"/>
              </p:cNvSpPr>
              <p:nvPr/>
            </p:nvSpPr>
            <p:spPr>
              <a:xfrm>
                <a:off x="506641" y="282876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15A52AAA-3C6D-46CA-B1CD-601331FE9910}"/>
                  </a:ext>
                </a:extLst>
              </p:cNvPr>
              <p:cNvSpPr>
                <a:spLocks noChangeAspect="1"/>
              </p:cNvSpPr>
              <p:nvPr/>
            </p:nvSpPr>
            <p:spPr>
              <a:xfrm>
                <a:off x="676873" y="23746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2E177644-6172-4B91-80E0-A7F66E69E58F}"/>
                  </a:ext>
                </a:extLst>
              </p:cNvPr>
              <p:cNvSpPr>
                <a:spLocks noChangeAspect="1"/>
              </p:cNvSpPr>
              <p:nvPr/>
            </p:nvSpPr>
            <p:spPr>
              <a:xfrm rot="410265">
                <a:off x="1400388" y="265893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277B67AC-409C-43F4-914A-0C7E27832E1C}"/>
                  </a:ext>
                </a:extLst>
              </p:cNvPr>
              <p:cNvSpPr>
                <a:spLocks noChangeAspect="1"/>
              </p:cNvSpPr>
              <p:nvPr/>
            </p:nvSpPr>
            <p:spPr>
              <a:xfrm>
                <a:off x="1453969" y="180570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A75F13C-3229-493D-84A5-F5844F70B33B}"/>
                  </a:ext>
                </a:extLst>
              </p:cNvPr>
              <p:cNvSpPr>
                <a:spLocks noChangeAspect="1"/>
              </p:cNvSpPr>
              <p:nvPr/>
            </p:nvSpPr>
            <p:spPr>
              <a:xfrm rot="410265">
                <a:off x="2352815" y="1832128"/>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19A1A5DD-C7D0-4EAA-A8C6-9B20C273DA2A}"/>
                  </a:ext>
                </a:extLst>
              </p:cNvPr>
              <p:cNvSpPr>
                <a:spLocks noChangeAspect="1"/>
              </p:cNvSpPr>
              <p:nvPr/>
            </p:nvSpPr>
            <p:spPr>
              <a:xfrm rot="410265">
                <a:off x="1018548" y="2718032"/>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5" name="椭圆 74">
                <a:extLst>
                  <a:ext uri="{FF2B5EF4-FFF2-40B4-BE49-F238E27FC236}">
                    <a16:creationId xmlns:a16="http://schemas.microsoft.com/office/drawing/2014/main" id="{2861306E-1393-49F0-8973-603715A0234E}"/>
                  </a:ext>
                </a:extLst>
              </p:cNvPr>
              <p:cNvSpPr>
                <a:spLocks noChangeAspect="1"/>
              </p:cNvSpPr>
              <p:nvPr/>
            </p:nvSpPr>
            <p:spPr>
              <a:xfrm>
                <a:off x="2102235" y="218085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FC4B894F-C480-4CAC-9382-D90BC4ED1883}"/>
                  </a:ext>
                </a:extLst>
              </p:cNvPr>
              <p:cNvSpPr>
                <a:spLocks noChangeAspect="1"/>
              </p:cNvSpPr>
              <p:nvPr/>
            </p:nvSpPr>
            <p:spPr>
              <a:xfrm>
                <a:off x="1042655" y="156875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AC981A42-1F10-403D-97C6-1BB08F97889F}"/>
                  </a:ext>
                </a:extLst>
              </p:cNvPr>
              <p:cNvSpPr>
                <a:spLocks noChangeAspect="1"/>
              </p:cNvSpPr>
              <p:nvPr/>
            </p:nvSpPr>
            <p:spPr>
              <a:xfrm>
                <a:off x="3134064" y="147233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F75AB52A-7473-45CB-801B-02579FD390A3}"/>
                  </a:ext>
                </a:extLst>
              </p:cNvPr>
              <p:cNvSpPr>
                <a:spLocks noChangeAspect="1"/>
              </p:cNvSpPr>
              <p:nvPr/>
            </p:nvSpPr>
            <p:spPr>
              <a:xfrm rot="410265">
                <a:off x="1925177" y="2727485"/>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79" name="椭圆 78">
                <a:extLst>
                  <a:ext uri="{FF2B5EF4-FFF2-40B4-BE49-F238E27FC236}">
                    <a16:creationId xmlns:a16="http://schemas.microsoft.com/office/drawing/2014/main" id="{8E72966A-C48C-43DC-809C-8BA76A1902E9}"/>
                  </a:ext>
                </a:extLst>
              </p:cNvPr>
              <p:cNvSpPr>
                <a:spLocks noChangeAspect="1"/>
              </p:cNvSpPr>
              <p:nvPr/>
            </p:nvSpPr>
            <p:spPr>
              <a:xfrm>
                <a:off x="1509406" y="213770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058BD5D4-41E5-43F9-8257-6CB2BA9CF9A5}"/>
                  </a:ext>
                </a:extLst>
              </p:cNvPr>
              <p:cNvSpPr>
                <a:spLocks noChangeAspect="1"/>
              </p:cNvSpPr>
              <p:nvPr/>
            </p:nvSpPr>
            <p:spPr>
              <a:xfrm>
                <a:off x="1825871" y="16637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1A6D9A52-7E83-4807-A1DD-A2B85AC391D6}"/>
                  </a:ext>
                </a:extLst>
              </p:cNvPr>
              <p:cNvSpPr/>
              <p:nvPr/>
            </p:nvSpPr>
            <p:spPr>
              <a:xfrm>
                <a:off x="203600" y="1229986"/>
                <a:ext cx="3255835" cy="2029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964086AA-FF9F-41D1-99C2-9851ADE36660}"/>
                  </a:ext>
                </a:extLst>
              </p:cNvPr>
              <p:cNvSpPr>
                <a:spLocks noChangeAspect="1"/>
              </p:cNvSpPr>
              <p:nvPr/>
            </p:nvSpPr>
            <p:spPr>
              <a:xfrm rot="410265">
                <a:off x="1430846" y="2395232"/>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83" name="椭圆 82">
                <a:extLst>
                  <a:ext uri="{FF2B5EF4-FFF2-40B4-BE49-F238E27FC236}">
                    <a16:creationId xmlns:a16="http://schemas.microsoft.com/office/drawing/2014/main" id="{911302C3-2137-4CD2-91EC-F46C27ABC79D}"/>
                  </a:ext>
                </a:extLst>
              </p:cNvPr>
              <p:cNvSpPr>
                <a:spLocks noChangeAspect="1"/>
              </p:cNvSpPr>
              <p:nvPr/>
            </p:nvSpPr>
            <p:spPr>
              <a:xfrm>
                <a:off x="2025865" y="19479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CC71420E-C946-43FA-B919-3AAD2CB8EE93}"/>
                  </a:ext>
                </a:extLst>
              </p:cNvPr>
              <p:cNvSpPr>
                <a:spLocks noChangeAspect="1"/>
              </p:cNvSpPr>
              <p:nvPr/>
            </p:nvSpPr>
            <p:spPr>
              <a:xfrm>
                <a:off x="802019" y="174884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979E7CF6-CF43-44F5-B4CC-CDAAA7B11881}"/>
                  </a:ext>
                </a:extLst>
              </p:cNvPr>
              <p:cNvSpPr>
                <a:spLocks noChangeAspect="1"/>
              </p:cNvSpPr>
              <p:nvPr/>
            </p:nvSpPr>
            <p:spPr>
              <a:xfrm>
                <a:off x="1105215" y="242878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0961A82A-F37E-4F2C-AF30-0D37FC545491}"/>
                  </a:ext>
                </a:extLst>
              </p:cNvPr>
              <p:cNvSpPr>
                <a:spLocks noChangeAspect="1"/>
              </p:cNvSpPr>
              <p:nvPr/>
            </p:nvSpPr>
            <p:spPr>
              <a:xfrm>
                <a:off x="2255109" y="142271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7" name="椭圆 86">
                <a:extLst>
                  <a:ext uri="{FF2B5EF4-FFF2-40B4-BE49-F238E27FC236}">
                    <a16:creationId xmlns:a16="http://schemas.microsoft.com/office/drawing/2014/main" id="{6152EF27-8ADF-459E-904A-04C6D0B31381}"/>
                  </a:ext>
                </a:extLst>
              </p:cNvPr>
              <p:cNvSpPr>
                <a:spLocks noChangeAspect="1"/>
              </p:cNvSpPr>
              <p:nvPr/>
            </p:nvSpPr>
            <p:spPr>
              <a:xfrm rot="410265">
                <a:off x="800082" y="2866624"/>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063FE17F-AAD4-4C28-B5B9-86BCD7C646FF}"/>
                  </a:ext>
                </a:extLst>
              </p:cNvPr>
              <p:cNvSpPr>
                <a:spLocks noChangeAspect="1"/>
              </p:cNvSpPr>
              <p:nvPr/>
            </p:nvSpPr>
            <p:spPr>
              <a:xfrm rot="410265">
                <a:off x="841337" y="1424404"/>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89" name="椭圆 88">
                <a:extLst>
                  <a:ext uri="{FF2B5EF4-FFF2-40B4-BE49-F238E27FC236}">
                    <a16:creationId xmlns:a16="http://schemas.microsoft.com/office/drawing/2014/main" id="{264E938C-374F-4478-8014-A80064C4D805}"/>
                  </a:ext>
                </a:extLst>
              </p:cNvPr>
              <p:cNvSpPr>
                <a:spLocks noChangeAspect="1"/>
              </p:cNvSpPr>
              <p:nvPr/>
            </p:nvSpPr>
            <p:spPr>
              <a:xfrm>
                <a:off x="2956662" y="21305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4D16164A-B65A-4BAF-A562-FD79C0B5B4EF}"/>
                  </a:ext>
                </a:extLst>
              </p:cNvPr>
              <p:cNvSpPr>
                <a:spLocks noChangeAspect="1"/>
              </p:cNvSpPr>
              <p:nvPr/>
            </p:nvSpPr>
            <p:spPr>
              <a:xfrm>
                <a:off x="2754641" y="1790329"/>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91" name="椭圆 90">
                <a:extLst>
                  <a:ext uri="{FF2B5EF4-FFF2-40B4-BE49-F238E27FC236}">
                    <a16:creationId xmlns:a16="http://schemas.microsoft.com/office/drawing/2014/main" id="{7F278E2F-ACA0-423F-9477-39AF3DD79BC7}"/>
                  </a:ext>
                </a:extLst>
              </p:cNvPr>
              <p:cNvSpPr>
                <a:spLocks noChangeAspect="1"/>
              </p:cNvSpPr>
              <p:nvPr/>
            </p:nvSpPr>
            <p:spPr>
              <a:xfrm>
                <a:off x="3286464" y="18692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405841ED-F262-4950-9133-A0E6C3C00F40}"/>
                  </a:ext>
                </a:extLst>
              </p:cNvPr>
              <p:cNvSpPr>
                <a:spLocks noChangeAspect="1"/>
              </p:cNvSpPr>
              <p:nvPr/>
            </p:nvSpPr>
            <p:spPr>
              <a:xfrm rot="410265">
                <a:off x="2570213" y="2394326"/>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93" name="椭圆 92">
                <a:extLst>
                  <a:ext uri="{FF2B5EF4-FFF2-40B4-BE49-F238E27FC236}">
                    <a16:creationId xmlns:a16="http://schemas.microsoft.com/office/drawing/2014/main" id="{F69F3CBE-7F4F-47F9-81F0-270B2067B0D0}"/>
                  </a:ext>
                </a:extLst>
              </p:cNvPr>
              <p:cNvSpPr>
                <a:spLocks noChangeAspect="1"/>
              </p:cNvSpPr>
              <p:nvPr/>
            </p:nvSpPr>
            <p:spPr>
              <a:xfrm rot="410265">
                <a:off x="2403644" y="3025195"/>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94" name="椭圆 93">
                <a:extLst>
                  <a:ext uri="{FF2B5EF4-FFF2-40B4-BE49-F238E27FC236}">
                    <a16:creationId xmlns:a16="http://schemas.microsoft.com/office/drawing/2014/main" id="{20FDB687-BAA9-4DFD-84B3-553A26DBFE34}"/>
                  </a:ext>
                </a:extLst>
              </p:cNvPr>
              <p:cNvSpPr>
                <a:spLocks noChangeAspect="1"/>
              </p:cNvSpPr>
              <p:nvPr/>
            </p:nvSpPr>
            <p:spPr>
              <a:xfrm rot="410265">
                <a:off x="2991977" y="2677867"/>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chemeClr val="accent2">
                      <a:lumMod val="75000"/>
                    </a:schemeClr>
                  </a:solidFill>
                </a:endParaRPr>
              </a:p>
            </p:txBody>
          </p:sp>
          <p:sp>
            <p:nvSpPr>
              <p:cNvPr id="95" name="椭圆 94">
                <a:extLst>
                  <a:ext uri="{FF2B5EF4-FFF2-40B4-BE49-F238E27FC236}">
                    <a16:creationId xmlns:a16="http://schemas.microsoft.com/office/drawing/2014/main" id="{E0D299AE-68F4-4CB5-B100-EE6EF3F5E034}"/>
                  </a:ext>
                </a:extLst>
              </p:cNvPr>
              <p:cNvSpPr>
                <a:spLocks noChangeAspect="1"/>
              </p:cNvSpPr>
              <p:nvPr/>
            </p:nvSpPr>
            <p:spPr>
              <a:xfrm>
                <a:off x="2513831" y="213709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a:extLst>
                  <a:ext uri="{FF2B5EF4-FFF2-40B4-BE49-F238E27FC236}">
                    <a16:creationId xmlns:a16="http://schemas.microsoft.com/office/drawing/2014/main" id="{B3E01759-C4CC-41AA-B749-1DC769046012}"/>
                  </a:ext>
                </a:extLst>
              </p:cNvPr>
              <p:cNvSpPr txBox="1"/>
              <p:nvPr/>
            </p:nvSpPr>
            <p:spPr>
              <a:xfrm>
                <a:off x="548588" y="3314595"/>
                <a:ext cx="2503827" cy="461665"/>
              </a:xfrm>
              <a:prstGeom prst="rect">
                <a:avLst/>
              </a:prstGeom>
              <a:noFill/>
            </p:spPr>
            <p:txBody>
              <a:bodyPr wrap="none" rtlCol="0">
                <a:spAutoFit/>
              </a:bodyPr>
              <a:lstStyle/>
              <a:p>
                <a:pPr algn="ctr"/>
                <a:r>
                  <a:rPr lang="en-US" altLang="zh-CN" sz="2400" b="1" dirty="0">
                    <a:latin typeface="Times New Roman" panose="02020603050405020304" pitchFamily="18" charset="0"/>
                    <a:cs typeface="Times New Roman" panose="02020603050405020304" pitchFamily="18" charset="0"/>
                  </a:rPr>
                  <a:t>Text Vector Space</a:t>
                </a:r>
                <a:endParaRPr lang="zh-CN" altLang="en-US" sz="2400" b="1" dirty="0">
                  <a:latin typeface="Times New Roman" panose="02020603050405020304" pitchFamily="18" charset="0"/>
                  <a:cs typeface="Times New Roman" panose="02020603050405020304" pitchFamily="18" charset="0"/>
                </a:endParaRPr>
              </a:p>
            </p:txBody>
          </p:sp>
          <p:sp>
            <p:nvSpPr>
              <p:cNvPr id="97" name="椭圆 96">
                <a:extLst>
                  <a:ext uri="{FF2B5EF4-FFF2-40B4-BE49-F238E27FC236}">
                    <a16:creationId xmlns:a16="http://schemas.microsoft.com/office/drawing/2014/main" id="{AC5D3B25-4D92-421A-BD5D-066CC9D97751}"/>
                  </a:ext>
                </a:extLst>
              </p:cNvPr>
              <p:cNvSpPr>
                <a:spLocks noChangeAspect="1"/>
              </p:cNvSpPr>
              <p:nvPr/>
            </p:nvSpPr>
            <p:spPr>
              <a:xfrm>
                <a:off x="502702" y="1730572"/>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929F9C2C-60F6-4506-8DD7-654FDCBDD62E}"/>
                </a:ext>
              </a:extLst>
            </p:cNvPr>
            <p:cNvGrpSpPr/>
            <p:nvPr/>
          </p:nvGrpSpPr>
          <p:grpSpPr>
            <a:xfrm>
              <a:off x="4692090" y="1575111"/>
              <a:ext cx="827631" cy="987394"/>
              <a:chOff x="4692090" y="1575111"/>
              <a:chExt cx="827631" cy="987394"/>
            </a:xfrm>
          </p:grpSpPr>
          <p:sp>
            <p:nvSpPr>
              <p:cNvPr id="63" name="椭圆 62">
                <a:extLst>
                  <a:ext uri="{FF2B5EF4-FFF2-40B4-BE49-F238E27FC236}">
                    <a16:creationId xmlns:a16="http://schemas.microsoft.com/office/drawing/2014/main" id="{34F6B1DF-EA15-4740-A826-FC369CD76A87}"/>
                  </a:ext>
                </a:extLst>
              </p:cNvPr>
              <p:cNvSpPr>
                <a:spLocks noChangeAspect="1"/>
              </p:cNvSpPr>
              <p:nvPr/>
            </p:nvSpPr>
            <p:spPr>
              <a:xfrm>
                <a:off x="4692090" y="232561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4" name="椭圆 63">
                <a:extLst>
                  <a:ext uri="{FF2B5EF4-FFF2-40B4-BE49-F238E27FC236}">
                    <a16:creationId xmlns:a16="http://schemas.microsoft.com/office/drawing/2014/main" id="{66B73D96-60DC-41D5-8BE6-D6EEC50E84C3}"/>
                  </a:ext>
                </a:extLst>
              </p:cNvPr>
              <p:cNvSpPr>
                <a:spLocks noChangeAspect="1"/>
              </p:cNvSpPr>
              <p:nvPr/>
            </p:nvSpPr>
            <p:spPr>
              <a:xfrm>
                <a:off x="5437793" y="157511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F5EEACEE-AE15-4C5A-8A00-6D924DE4D4D9}"/>
                  </a:ext>
                </a:extLst>
              </p:cNvPr>
              <p:cNvSpPr>
                <a:spLocks noChangeAspect="1"/>
              </p:cNvSpPr>
              <p:nvPr/>
            </p:nvSpPr>
            <p:spPr>
              <a:xfrm>
                <a:off x="4844490" y="247801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grpSp>
        <p:nvGrpSpPr>
          <p:cNvPr id="4" name="组合 3"/>
          <p:cNvGrpSpPr/>
          <p:nvPr/>
        </p:nvGrpSpPr>
        <p:grpSpPr>
          <a:xfrm>
            <a:off x="1222337" y="5141596"/>
            <a:ext cx="3688555" cy="797462"/>
            <a:chOff x="1899944" y="5141596"/>
            <a:chExt cx="3688555" cy="797462"/>
          </a:xfrm>
        </p:grpSpPr>
        <p:sp>
          <p:nvSpPr>
            <p:cNvPr id="108" name="文本框 107">
              <a:extLst>
                <a:ext uri="{FF2B5EF4-FFF2-40B4-BE49-F238E27FC236}">
                  <a16:creationId xmlns:a16="http://schemas.microsoft.com/office/drawing/2014/main" id="{5F4B4B2E-17D6-4317-8E19-CFA01AC6388E}"/>
                </a:ext>
              </a:extLst>
            </p:cNvPr>
            <p:cNvSpPr txBox="1"/>
            <p:nvPr/>
          </p:nvSpPr>
          <p:spPr>
            <a:xfrm>
              <a:off x="1899944" y="5513531"/>
              <a:ext cx="1793932" cy="400111"/>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signed</a:t>
              </a:r>
              <a:endParaRPr lang="zh-CN" altLang="en-US" sz="2000" b="1"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2149368" y="5141596"/>
              <a:ext cx="3439131" cy="797462"/>
              <a:chOff x="658777" y="5283174"/>
              <a:chExt cx="3439131" cy="797462"/>
            </a:xfrm>
          </p:grpSpPr>
          <p:sp>
            <p:nvSpPr>
              <p:cNvPr id="106" name="文本框 105">
                <a:extLst>
                  <a:ext uri="{FF2B5EF4-FFF2-40B4-BE49-F238E27FC236}">
                    <a16:creationId xmlns:a16="http://schemas.microsoft.com/office/drawing/2014/main" id="{F2FA7228-7479-4893-9256-E1A638076040}"/>
                  </a:ext>
                </a:extLst>
              </p:cNvPr>
              <p:cNvSpPr txBox="1"/>
              <p:nvPr/>
            </p:nvSpPr>
            <p:spPr>
              <a:xfrm>
                <a:off x="658777" y="5295555"/>
                <a:ext cx="1311180" cy="400110"/>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parse</a:t>
                </a:r>
                <a:r>
                  <a:rPr lang="en-US" altLang="zh-CN" sz="2000" dirty="0"/>
                  <a:t> </a:t>
                </a:r>
                <a:endParaRPr lang="zh-CN" altLang="en-US" sz="2000" dirty="0"/>
              </a:p>
            </p:txBody>
          </p:sp>
          <p:sp>
            <p:nvSpPr>
              <p:cNvPr id="107" name="文本框 106">
                <a:extLst>
                  <a:ext uri="{FF2B5EF4-FFF2-40B4-BE49-F238E27FC236}">
                    <a16:creationId xmlns:a16="http://schemas.microsoft.com/office/drawing/2014/main" id="{04606785-8762-4BFF-90F6-833A3C18615E}"/>
                  </a:ext>
                </a:extLst>
              </p:cNvPr>
              <p:cNvSpPr txBox="1"/>
              <p:nvPr/>
            </p:nvSpPr>
            <p:spPr>
              <a:xfrm>
                <a:off x="1285157" y="5301841"/>
                <a:ext cx="1674942" cy="400111"/>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String</a:t>
                </a:r>
                <a:r>
                  <a:rPr lang="en-US" altLang="zh-CN" sz="2000" dirty="0"/>
                  <a:t> </a:t>
                </a:r>
                <a:endParaRPr lang="zh-CN" altLang="en-US" sz="2000" dirty="0"/>
              </a:p>
            </p:txBody>
          </p:sp>
          <p:sp>
            <p:nvSpPr>
              <p:cNvPr id="105" name="矩形 104">
                <a:extLst>
                  <a:ext uri="{FF2B5EF4-FFF2-40B4-BE49-F238E27FC236}">
                    <a16:creationId xmlns:a16="http://schemas.microsoft.com/office/drawing/2014/main" id="{BD71BA0A-E675-45A6-8144-064F0E124B1A}"/>
                  </a:ext>
                </a:extLst>
              </p:cNvPr>
              <p:cNvSpPr/>
              <p:nvPr/>
            </p:nvSpPr>
            <p:spPr>
              <a:xfrm>
                <a:off x="790144" y="5283174"/>
                <a:ext cx="3009233" cy="77204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9" name="文本框 108">
                <a:extLst>
                  <a:ext uri="{FF2B5EF4-FFF2-40B4-BE49-F238E27FC236}">
                    <a16:creationId xmlns:a16="http://schemas.microsoft.com/office/drawing/2014/main" id="{5F4B4B2E-17D6-4317-8E19-CFA01AC6388E}"/>
                  </a:ext>
                </a:extLst>
              </p:cNvPr>
              <p:cNvSpPr txBox="1"/>
              <p:nvPr/>
            </p:nvSpPr>
            <p:spPr>
              <a:xfrm>
                <a:off x="2291021" y="5283175"/>
                <a:ext cx="1793932" cy="400111"/>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argument</a:t>
                </a:r>
                <a:endParaRPr lang="zh-CN" altLang="en-US" sz="2000" b="1" dirty="0">
                  <a:latin typeface="Times New Roman" panose="02020603050405020304" pitchFamily="18" charset="0"/>
                  <a:cs typeface="Times New Roman" panose="02020603050405020304" pitchFamily="18" charset="0"/>
                </a:endParaRPr>
              </a:p>
            </p:txBody>
          </p:sp>
          <p:sp>
            <p:nvSpPr>
              <p:cNvPr id="110" name="文本框 109">
                <a:extLst>
                  <a:ext uri="{FF2B5EF4-FFF2-40B4-BE49-F238E27FC236}">
                    <a16:creationId xmlns:a16="http://schemas.microsoft.com/office/drawing/2014/main" id="{5F4B4B2E-17D6-4317-8E19-CFA01AC6388E}"/>
                  </a:ext>
                </a:extLst>
              </p:cNvPr>
              <p:cNvSpPr txBox="1"/>
              <p:nvPr/>
            </p:nvSpPr>
            <p:spPr>
              <a:xfrm>
                <a:off x="1343308" y="5680525"/>
                <a:ext cx="1793932" cy="400111"/>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decimal</a:t>
                </a:r>
                <a:endParaRPr lang="zh-CN" altLang="en-US" sz="2000" b="1" dirty="0">
                  <a:latin typeface="Times New Roman" panose="02020603050405020304" pitchFamily="18" charset="0"/>
                  <a:cs typeface="Times New Roman" panose="02020603050405020304" pitchFamily="18" charset="0"/>
                </a:endParaRPr>
              </a:p>
            </p:txBody>
          </p:sp>
          <p:sp>
            <p:nvSpPr>
              <p:cNvPr id="111" name="文本框 110">
                <a:extLst>
                  <a:ext uri="{FF2B5EF4-FFF2-40B4-BE49-F238E27FC236}">
                    <a16:creationId xmlns:a16="http://schemas.microsoft.com/office/drawing/2014/main" id="{5F4B4B2E-17D6-4317-8E19-CFA01AC6388E}"/>
                  </a:ext>
                </a:extLst>
              </p:cNvPr>
              <p:cNvSpPr txBox="1"/>
              <p:nvPr/>
            </p:nvSpPr>
            <p:spPr>
              <a:xfrm>
                <a:off x="2303976" y="5655110"/>
                <a:ext cx="1793932" cy="400111"/>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integer</a:t>
                </a:r>
                <a:endParaRPr lang="zh-CN" altLang="en-US" sz="2000" b="1" dirty="0">
                  <a:latin typeface="Times New Roman" panose="02020603050405020304" pitchFamily="18" charset="0"/>
                  <a:cs typeface="Times New Roman" panose="02020603050405020304" pitchFamily="18" charset="0"/>
                </a:endParaRPr>
              </a:p>
            </p:txBody>
          </p:sp>
        </p:grpSp>
      </p:grpSp>
      <p:grpSp>
        <p:nvGrpSpPr>
          <p:cNvPr id="112" name="组合 111">
            <a:extLst>
              <a:ext uri="{FF2B5EF4-FFF2-40B4-BE49-F238E27FC236}">
                <a16:creationId xmlns:a16="http://schemas.microsoft.com/office/drawing/2014/main" id="{A91E8E94-A23A-4F04-B67C-58CCA18268A4}"/>
              </a:ext>
            </a:extLst>
          </p:cNvPr>
          <p:cNvGrpSpPr/>
          <p:nvPr/>
        </p:nvGrpSpPr>
        <p:grpSpPr>
          <a:xfrm>
            <a:off x="7073716" y="4495239"/>
            <a:ext cx="1199124" cy="1198683"/>
            <a:chOff x="2237921" y="2063944"/>
            <a:chExt cx="1199124" cy="1198683"/>
          </a:xfrm>
        </p:grpSpPr>
        <p:sp>
          <p:nvSpPr>
            <p:cNvPr id="113" name="椭圆 112">
              <a:extLst>
                <a:ext uri="{FF2B5EF4-FFF2-40B4-BE49-F238E27FC236}">
                  <a16:creationId xmlns:a16="http://schemas.microsoft.com/office/drawing/2014/main" id="{E8BEFDC7-9EE5-4C12-8FD8-ED4CF72BDFDC}"/>
                </a:ext>
              </a:extLst>
            </p:cNvPr>
            <p:cNvSpPr>
              <a:spLocks noChangeAspect="1"/>
            </p:cNvSpPr>
            <p:nvPr/>
          </p:nvSpPr>
          <p:spPr>
            <a:xfrm rot="410265">
              <a:off x="3220730" y="2304465"/>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EC93B2DB-71F5-4B79-962A-54695FDD6D65}"/>
                </a:ext>
              </a:extLst>
            </p:cNvPr>
            <p:cNvSpPr>
              <a:spLocks noChangeAspect="1"/>
            </p:cNvSpPr>
            <p:nvPr/>
          </p:nvSpPr>
          <p:spPr>
            <a:xfrm rot="410265">
              <a:off x="2466168" y="233713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B931C688-9158-4930-8277-41F88A20780D}"/>
                </a:ext>
              </a:extLst>
            </p:cNvPr>
            <p:cNvSpPr>
              <a:spLocks noChangeAspect="1"/>
            </p:cNvSpPr>
            <p:nvPr/>
          </p:nvSpPr>
          <p:spPr>
            <a:xfrm rot="410265">
              <a:off x="2347335" y="2648534"/>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A656D60E-AC90-47B2-BE88-D911C57BE4E1}"/>
                </a:ext>
              </a:extLst>
            </p:cNvPr>
            <p:cNvSpPr>
              <a:spLocks noChangeAspect="1"/>
            </p:cNvSpPr>
            <p:nvPr/>
          </p:nvSpPr>
          <p:spPr>
            <a:xfrm rot="410265">
              <a:off x="2406526" y="2981912"/>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7" name="椭圆 116">
              <a:extLst>
                <a:ext uri="{FF2B5EF4-FFF2-40B4-BE49-F238E27FC236}">
                  <a16:creationId xmlns:a16="http://schemas.microsoft.com/office/drawing/2014/main" id="{3FF30C82-F983-4DC3-9C07-8CD67A3701AC}"/>
                </a:ext>
              </a:extLst>
            </p:cNvPr>
            <p:cNvSpPr>
              <a:spLocks noChangeAspect="1"/>
            </p:cNvSpPr>
            <p:nvPr/>
          </p:nvSpPr>
          <p:spPr>
            <a:xfrm rot="410265">
              <a:off x="2661229" y="3033111"/>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8" name="椭圆 117">
              <a:extLst>
                <a:ext uri="{FF2B5EF4-FFF2-40B4-BE49-F238E27FC236}">
                  <a16:creationId xmlns:a16="http://schemas.microsoft.com/office/drawing/2014/main" id="{6CAD5A9B-2234-4048-9F54-68D710506E52}"/>
                </a:ext>
              </a:extLst>
            </p:cNvPr>
            <p:cNvSpPr>
              <a:spLocks noChangeAspect="1"/>
            </p:cNvSpPr>
            <p:nvPr/>
          </p:nvSpPr>
          <p:spPr>
            <a:xfrm>
              <a:off x="2237921" y="2063944"/>
              <a:ext cx="1199124" cy="119868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星形: 五角 83">
              <a:extLst>
                <a:ext uri="{FF2B5EF4-FFF2-40B4-BE49-F238E27FC236}">
                  <a16:creationId xmlns:a16="http://schemas.microsoft.com/office/drawing/2014/main" id="{3FAC24BC-2E58-48BC-96F9-BB62A1B9367E}"/>
                </a:ext>
              </a:extLst>
            </p:cNvPr>
            <p:cNvSpPr>
              <a:spLocks noChangeAspect="1"/>
            </p:cNvSpPr>
            <p:nvPr/>
          </p:nvSpPr>
          <p:spPr>
            <a:xfrm>
              <a:off x="2643334" y="2577355"/>
              <a:ext cx="191860" cy="207065"/>
            </a:xfrm>
            <a:prstGeom prst="star5">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0" name="连接符: 曲线 122">
            <a:extLst>
              <a:ext uri="{FF2B5EF4-FFF2-40B4-BE49-F238E27FC236}">
                <a16:creationId xmlns:a16="http://schemas.microsoft.com/office/drawing/2014/main" id="{BB58D217-EE55-409B-9DBF-CCBE591A6073}"/>
              </a:ext>
            </a:extLst>
          </p:cNvPr>
          <p:cNvCxnSpPr>
            <a:cxnSpLocks/>
            <a:stCxn id="39" idx="3"/>
            <a:endCxn id="118" idx="2"/>
          </p:cNvCxnSpPr>
          <p:nvPr/>
        </p:nvCxnSpPr>
        <p:spPr>
          <a:xfrm>
            <a:off x="4217069" y="4352512"/>
            <a:ext cx="2856647" cy="742069"/>
          </a:xfrm>
          <a:prstGeom prst="curvedConnector3">
            <a:avLst>
              <a:gd name="adj1" fmla="val 50000"/>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21" name="组合 120">
            <a:extLst>
              <a:ext uri="{FF2B5EF4-FFF2-40B4-BE49-F238E27FC236}">
                <a16:creationId xmlns:a16="http://schemas.microsoft.com/office/drawing/2014/main" id="{86B255C7-B1A9-461E-BDD8-85DA724C53B7}"/>
              </a:ext>
            </a:extLst>
          </p:cNvPr>
          <p:cNvGrpSpPr/>
          <p:nvPr/>
        </p:nvGrpSpPr>
        <p:grpSpPr>
          <a:xfrm>
            <a:off x="7212716" y="4784776"/>
            <a:ext cx="887352" cy="887026"/>
            <a:chOff x="2447492" y="4333429"/>
            <a:chExt cx="887352" cy="887026"/>
          </a:xfrm>
        </p:grpSpPr>
        <p:sp>
          <p:nvSpPr>
            <p:cNvPr id="122" name="椭圆 121">
              <a:extLst>
                <a:ext uri="{FF2B5EF4-FFF2-40B4-BE49-F238E27FC236}">
                  <a16:creationId xmlns:a16="http://schemas.microsoft.com/office/drawing/2014/main" id="{022EF725-FF3B-4DD9-802E-DD5AD8E4BAF7}"/>
                </a:ext>
              </a:extLst>
            </p:cNvPr>
            <p:cNvSpPr>
              <a:spLocks noChangeAspect="1"/>
            </p:cNvSpPr>
            <p:nvPr/>
          </p:nvSpPr>
          <p:spPr>
            <a:xfrm rot="410265">
              <a:off x="2892361" y="4394115"/>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3" name="椭圆 122">
              <a:extLst>
                <a:ext uri="{FF2B5EF4-FFF2-40B4-BE49-F238E27FC236}">
                  <a16:creationId xmlns:a16="http://schemas.microsoft.com/office/drawing/2014/main" id="{31EDCB56-FB47-4CBE-AC72-82B7118F7E6F}"/>
                </a:ext>
              </a:extLst>
            </p:cNvPr>
            <p:cNvSpPr>
              <a:spLocks noChangeAspect="1"/>
            </p:cNvSpPr>
            <p:nvPr/>
          </p:nvSpPr>
          <p:spPr>
            <a:xfrm rot="410265">
              <a:off x="2748527" y="445926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7BA15DBF-EEEB-48BC-B5AD-77FA04B2FF56}"/>
                </a:ext>
              </a:extLst>
            </p:cNvPr>
            <p:cNvSpPr>
              <a:spLocks noChangeAspect="1"/>
            </p:cNvSpPr>
            <p:nvPr/>
          </p:nvSpPr>
          <p:spPr>
            <a:xfrm rot="410265">
              <a:off x="3057424" y="4487757"/>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5" name="椭圆 124">
              <a:extLst>
                <a:ext uri="{FF2B5EF4-FFF2-40B4-BE49-F238E27FC236}">
                  <a16:creationId xmlns:a16="http://schemas.microsoft.com/office/drawing/2014/main" id="{9845D5B6-F18D-4380-8A93-9258DB096F4D}"/>
                </a:ext>
              </a:extLst>
            </p:cNvPr>
            <p:cNvSpPr>
              <a:spLocks noChangeAspect="1"/>
            </p:cNvSpPr>
            <p:nvPr/>
          </p:nvSpPr>
          <p:spPr>
            <a:xfrm rot="410265">
              <a:off x="2728666" y="5016581"/>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6" name="椭圆 125">
              <a:extLst>
                <a:ext uri="{FF2B5EF4-FFF2-40B4-BE49-F238E27FC236}">
                  <a16:creationId xmlns:a16="http://schemas.microsoft.com/office/drawing/2014/main" id="{5FCE9DBB-F13A-40A4-B6AF-DC7A13BBD04A}"/>
                </a:ext>
              </a:extLst>
            </p:cNvPr>
            <p:cNvSpPr>
              <a:spLocks noChangeAspect="1"/>
            </p:cNvSpPr>
            <p:nvPr/>
          </p:nvSpPr>
          <p:spPr>
            <a:xfrm rot="410265">
              <a:off x="2891110" y="510559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27" name="椭圆 126">
              <a:extLst>
                <a:ext uri="{FF2B5EF4-FFF2-40B4-BE49-F238E27FC236}">
                  <a16:creationId xmlns:a16="http://schemas.microsoft.com/office/drawing/2014/main" id="{3DDE288D-8119-4FFB-8A2C-5AB17CF14039}"/>
                </a:ext>
              </a:extLst>
            </p:cNvPr>
            <p:cNvSpPr>
              <a:spLocks noChangeAspect="1"/>
            </p:cNvSpPr>
            <p:nvPr/>
          </p:nvSpPr>
          <p:spPr>
            <a:xfrm>
              <a:off x="2447492" y="4333429"/>
              <a:ext cx="887352" cy="8870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星形: 五角 84">
              <a:extLst>
                <a:ext uri="{FF2B5EF4-FFF2-40B4-BE49-F238E27FC236}">
                  <a16:creationId xmlns:a16="http://schemas.microsoft.com/office/drawing/2014/main" id="{81B0FC7B-F74E-4301-AC67-02893A1609BF}"/>
                </a:ext>
              </a:extLst>
            </p:cNvPr>
            <p:cNvSpPr>
              <a:spLocks noChangeAspect="1"/>
            </p:cNvSpPr>
            <p:nvPr/>
          </p:nvSpPr>
          <p:spPr>
            <a:xfrm>
              <a:off x="2831495" y="4679038"/>
              <a:ext cx="191860" cy="207065"/>
            </a:xfrm>
            <a:prstGeom prst="star5">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9" name="连接符: 曲线 124">
            <a:extLst>
              <a:ext uri="{FF2B5EF4-FFF2-40B4-BE49-F238E27FC236}">
                <a16:creationId xmlns:a16="http://schemas.microsoft.com/office/drawing/2014/main" id="{8CC65902-AFB6-4A69-9E3C-462BCF6E15A6}"/>
              </a:ext>
            </a:extLst>
          </p:cNvPr>
          <p:cNvCxnSpPr>
            <a:cxnSpLocks/>
            <a:endCxn id="127" idx="2"/>
          </p:cNvCxnSpPr>
          <p:nvPr/>
        </p:nvCxnSpPr>
        <p:spPr>
          <a:xfrm flipV="1">
            <a:off x="4639621" y="5228289"/>
            <a:ext cx="2573095" cy="360135"/>
          </a:xfrm>
          <a:prstGeom prst="curvedConnector3">
            <a:avLst>
              <a:gd name="adj1" fmla="val 50000"/>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22183931-29B0-2B4E-A547-9C5F97D57B65}"/>
              </a:ext>
            </a:extLst>
          </p:cNvPr>
          <p:cNvSpPr/>
          <p:nvPr/>
        </p:nvSpPr>
        <p:spPr>
          <a:xfrm>
            <a:off x="8948299" y="4360045"/>
            <a:ext cx="3255835" cy="1200329"/>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normalized cosine similarity between the vectors of Q and FS</a:t>
            </a:r>
          </a:p>
        </p:txBody>
      </p:sp>
      <p:sp>
        <p:nvSpPr>
          <p:cNvPr id="131" name="矩形 130">
            <a:extLst>
              <a:ext uri="{FF2B5EF4-FFF2-40B4-BE49-F238E27FC236}">
                <a16:creationId xmlns:a16="http://schemas.microsoft.com/office/drawing/2014/main" id="{22183931-29B0-2B4E-A547-9C5F97D57B65}"/>
              </a:ext>
            </a:extLst>
          </p:cNvPr>
          <p:cNvSpPr/>
          <p:nvPr/>
        </p:nvSpPr>
        <p:spPr>
          <a:xfrm>
            <a:off x="4398144" y="3581772"/>
            <a:ext cx="4729114"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Sentence Vector Generation</a:t>
            </a:r>
          </a:p>
        </p:txBody>
      </p:sp>
      <p:sp>
        <p:nvSpPr>
          <p:cNvPr id="132" name="右箭头 131">
            <a:extLst>
              <a:ext uri="{FF2B5EF4-FFF2-40B4-BE49-F238E27FC236}">
                <a16:creationId xmlns:a16="http://schemas.microsoft.com/office/drawing/2014/main" id="{26A2B2FC-83CE-5A41-BD8F-686124768D3B}"/>
              </a:ext>
            </a:extLst>
          </p:cNvPr>
          <p:cNvSpPr/>
          <p:nvPr/>
        </p:nvSpPr>
        <p:spPr>
          <a:xfrm>
            <a:off x="8562400" y="4815150"/>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3" name="矩形 132">
            <a:extLst>
              <a:ext uri="{FF2B5EF4-FFF2-40B4-BE49-F238E27FC236}">
                <a16:creationId xmlns:a16="http://schemas.microsoft.com/office/drawing/2014/main" id="{22183931-29B0-2B4E-A547-9C5F97D57B65}"/>
              </a:ext>
            </a:extLst>
          </p:cNvPr>
          <p:cNvSpPr/>
          <p:nvPr/>
        </p:nvSpPr>
        <p:spPr>
          <a:xfrm>
            <a:off x="7615162" y="3017772"/>
            <a:ext cx="3583858"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Text Similarity</a:t>
            </a:r>
          </a:p>
        </p:txBody>
      </p:sp>
      <p:sp>
        <p:nvSpPr>
          <p:cNvPr id="134" name="矩形 133">
            <a:extLst>
              <a:ext uri="{FF2B5EF4-FFF2-40B4-BE49-F238E27FC236}">
                <a16:creationId xmlns:a16="http://schemas.microsoft.com/office/drawing/2014/main" id="{22183931-29B0-2B4E-A547-9C5F97D57B65}"/>
              </a:ext>
            </a:extLst>
          </p:cNvPr>
          <p:cNvSpPr/>
          <p:nvPr/>
        </p:nvSpPr>
        <p:spPr>
          <a:xfrm>
            <a:off x="-192808" y="5308114"/>
            <a:ext cx="1760417"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FS</a:t>
            </a:r>
          </a:p>
        </p:txBody>
      </p:sp>
      <p:sp>
        <p:nvSpPr>
          <p:cNvPr id="135" name="右箭头 134">
            <a:extLst>
              <a:ext uri="{FF2B5EF4-FFF2-40B4-BE49-F238E27FC236}">
                <a16:creationId xmlns:a16="http://schemas.microsoft.com/office/drawing/2014/main" id="{26A2B2FC-83CE-5A41-BD8F-686124768D3B}"/>
              </a:ext>
            </a:extLst>
          </p:cNvPr>
          <p:cNvSpPr/>
          <p:nvPr/>
        </p:nvSpPr>
        <p:spPr>
          <a:xfrm>
            <a:off x="1076656" y="4110793"/>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6" name="右箭头 135">
            <a:extLst>
              <a:ext uri="{FF2B5EF4-FFF2-40B4-BE49-F238E27FC236}">
                <a16:creationId xmlns:a16="http://schemas.microsoft.com/office/drawing/2014/main" id="{26A2B2FC-83CE-5A41-BD8F-686124768D3B}"/>
              </a:ext>
            </a:extLst>
          </p:cNvPr>
          <p:cNvSpPr/>
          <p:nvPr/>
        </p:nvSpPr>
        <p:spPr>
          <a:xfrm>
            <a:off x="1031757" y="5326941"/>
            <a:ext cx="515526" cy="424010"/>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7" name="矩形 136">
            <a:extLst>
              <a:ext uri="{FF2B5EF4-FFF2-40B4-BE49-F238E27FC236}">
                <a16:creationId xmlns:a16="http://schemas.microsoft.com/office/drawing/2014/main" id="{22183931-29B0-2B4E-A547-9C5F97D57B65}"/>
              </a:ext>
            </a:extLst>
          </p:cNvPr>
          <p:cNvSpPr/>
          <p:nvPr/>
        </p:nvSpPr>
        <p:spPr>
          <a:xfrm>
            <a:off x="722490" y="3574369"/>
            <a:ext cx="4729114" cy="430887"/>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Preprocessing</a:t>
            </a:r>
          </a:p>
        </p:txBody>
      </p:sp>
      <p:sp>
        <p:nvSpPr>
          <p:cNvPr id="98" name="文本框 97">
            <a:extLst>
              <a:ext uri="{FF2B5EF4-FFF2-40B4-BE49-F238E27FC236}">
                <a16:creationId xmlns:a16="http://schemas.microsoft.com/office/drawing/2014/main" id="{B5286098-7A7A-418B-A2A4-950D2F85AD77}"/>
              </a:ext>
            </a:extLst>
          </p:cNvPr>
          <p:cNvSpPr txBox="1"/>
          <p:nvPr/>
        </p:nvSpPr>
        <p:spPr>
          <a:xfrm>
            <a:off x="-1" y="31401"/>
            <a:ext cx="921502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Sentence Alignment and API Matching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5" name="音频 4">
            <a:hlinkClick r:id="" action="ppaction://media"/>
            <a:extLst>
              <a:ext uri="{FF2B5EF4-FFF2-40B4-BE49-F238E27FC236}">
                <a16:creationId xmlns:a16="http://schemas.microsoft.com/office/drawing/2014/main" id="{8BE7D58B-EC98-47E6-BA72-7A9FC67F2E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181942204"/>
      </p:ext>
    </p:extLst>
  </p:cSld>
  <p:clrMapOvr>
    <a:masterClrMapping/>
  </p:clrMapOvr>
  <mc:AlternateContent xmlns:mc="http://schemas.openxmlformats.org/markup-compatibility/2006">
    <mc:Choice xmlns:p14="http://schemas.microsoft.com/office/powerpoint/2010/main" Requires="p14">
      <p:transition p14:dur="10" advTm="15107"/>
    </mc:Choice>
    <mc:Fallback>
      <p:transition advTm="15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665833" y="1146595"/>
            <a:ext cx="10814504" cy="461665"/>
            <a:chOff x="695325" y="1013859"/>
            <a:chExt cx="10814504" cy="461665"/>
          </a:xfrm>
        </p:grpSpPr>
        <p:sp>
          <p:nvSpPr>
            <p:cNvPr id="13" name="矩形 12"/>
            <p:cNvSpPr/>
            <p:nvPr/>
          </p:nvSpPr>
          <p:spPr>
            <a:xfrm>
              <a:off x="695325" y="1013859"/>
              <a:ext cx="1431802" cy="461665"/>
            </a:xfrm>
            <a:prstGeom prst="rect">
              <a:avLst/>
            </a:prstGeom>
            <a:solidFill>
              <a:schemeClr val="accent1"/>
            </a:solidFill>
          </p:spPr>
          <p:txBody>
            <a:bodyPr wrap="none">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Accuracy</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cxnSp>
          <p:nvCxnSpPr>
            <p:cNvPr id="14" name="直接连接符 13"/>
            <p:cNvCxnSpPr/>
            <p:nvPr/>
          </p:nvCxnSpPr>
          <p:spPr>
            <a:xfrm>
              <a:off x="695325" y="1475524"/>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5" name="矩形 14"/>
          <p:cNvSpPr/>
          <p:nvPr/>
        </p:nvSpPr>
        <p:spPr>
          <a:xfrm>
            <a:off x="665833" y="1578764"/>
            <a:ext cx="10801350" cy="2015936"/>
          </a:xfrm>
          <a:prstGeom prst="rect">
            <a:avLst/>
          </a:prstGeom>
        </p:spPr>
        <p:txBody>
          <a:bodyPr wrap="square">
            <a:spAutoFit/>
          </a:bodyPr>
          <a:lstStyle/>
          <a:p>
            <a:pPr marL="285750" indent="-285750">
              <a:lnSpc>
                <a:spcPct val="125000"/>
              </a:lnSpc>
              <a:buFont typeface="Wingdings" panose="05000000000000000000" pitchFamily="2" charset="2"/>
              <a:buChar char="n"/>
            </a:pPr>
            <a:r>
              <a:rPr lang="en-US" altLang="zh-CN" sz="2000" b="1" dirty="0" err="1">
                <a:latin typeface="Times New Roman" panose="02020603050405020304" pitchFamily="18" charset="0"/>
                <a:cs typeface="Times New Roman" panose="02020603050405020304" pitchFamily="18" charset="0"/>
              </a:rPr>
              <a:t>F_category</a:t>
            </a:r>
            <a:r>
              <a:rPr lang="en-US" altLang="zh-CN" sz="2000" b="1" dirty="0">
                <a:latin typeface="Times New Roman" panose="02020603050405020304" pitchFamily="18" charset="0"/>
                <a:cs typeface="Times New Roman" panose="02020603050405020304" pitchFamily="18" charset="0"/>
              </a:rPr>
              <a:t> Classification. </a:t>
            </a:r>
            <a:r>
              <a:rPr lang="en-US" altLang="zh-CN" sz="2000" dirty="0">
                <a:latin typeface="Times New Roman" panose="02020603050405020304" pitchFamily="18" charset="0"/>
                <a:cs typeface="Times New Roman" panose="02020603050405020304" pitchFamily="18" charset="0"/>
              </a:rPr>
              <a:t>We used 14,774 </a:t>
            </a:r>
            <a:r>
              <a:rPr lang="en-US" altLang="zh-CN" sz="2000" dirty="0" err="1">
                <a:latin typeface="Times New Roman" panose="02020603050405020304" pitchFamily="18" charset="0"/>
                <a:cs typeface="Times New Roman" panose="02020603050405020304" pitchFamily="18" charset="0"/>
              </a:rPr>
              <a:t>f_sentences</a:t>
            </a:r>
            <a:r>
              <a:rPr lang="en-US" altLang="zh-CN" sz="2000" dirty="0">
                <a:latin typeface="Times New Roman" panose="02020603050405020304" pitchFamily="18" charset="0"/>
                <a:cs typeface="Times New Roman" panose="02020603050405020304" pitchFamily="18" charset="0"/>
              </a:rPr>
              <a:t> annotated in the empirical study to do a 5 fold cross validation. The average accuracy on the test set is </a:t>
            </a:r>
            <a:r>
              <a:rPr lang="en-US" altLang="zh-CN" sz="2000" b="1" dirty="0">
                <a:latin typeface="Times New Roman" panose="02020603050405020304" pitchFamily="18" charset="0"/>
                <a:cs typeface="Times New Roman" panose="02020603050405020304" pitchFamily="18" charset="0"/>
              </a:rPr>
              <a:t>92.8%</a:t>
            </a:r>
            <a:r>
              <a:rPr lang="en-US" altLang="zh-CN" sz="2000" dirty="0">
                <a:latin typeface="Times New Roman" panose="02020603050405020304" pitchFamily="18" charset="0"/>
                <a:cs typeface="Times New Roman" panose="02020603050405020304" pitchFamily="18" charset="0"/>
              </a:rPr>
              <a:t> (with 92.6% minimum accuracy).</a:t>
            </a:r>
          </a:p>
          <a:p>
            <a:pPr marL="285750" indent="-285750">
              <a:lnSpc>
                <a:spcPct val="125000"/>
              </a:lnSpc>
              <a:buFont typeface="Wingdings" panose="05000000000000000000" pitchFamily="2" charset="2"/>
              <a:buChar char="n"/>
            </a:pPr>
            <a:r>
              <a:rPr lang="en-US" altLang="zh-CN" sz="2000" b="1" dirty="0" err="1">
                <a:latin typeface="Times New Roman" panose="02020603050405020304" pitchFamily="18" charset="0"/>
                <a:cs typeface="Times New Roman" panose="02020603050405020304" pitchFamily="18" charset="0"/>
              </a:rPr>
              <a:t>P_pattern</a:t>
            </a:r>
            <a:r>
              <a:rPr lang="en-US" altLang="zh-CN" sz="2000" b="1" dirty="0">
                <a:latin typeface="Times New Roman" panose="02020603050405020304" pitchFamily="18" charset="0"/>
                <a:cs typeface="Times New Roman" panose="02020603050405020304" pitchFamily="18" charset="0"/>
              </a:rPr>
              <a:t> analysis. </a:t>
            </a:r>
            <a:r>
              <a:rPr lang="en-US" altLang="zh-CN" sz="2000" dirty="0">
                <a:latin typeface="Times New Roman" panose="02020603050405020304" pitchFamily="18" charset="0"/>
                <a:cs typeface="Times New Roman" panose="02020603050405020304" pitchFamily="18" charset="0"/>
              </a:rPr>
              <a:t>We used the remaining 11,074 </a:t>
            </a:r>
            <a:r>
              <a:rPr lang="en-US" altLang="zh-CN" sz="2000" dirty="0" err="1">
                <a:latin typeface="Times New Roman" panose="02020603050405020304" pitchFamily="18" charset="0"/>
                <a:cs typeface="Times New Roman" panose="02020603050405020304" pitchFamily="18" charset="0"/>
              </a:rPr>
              <a:t>f_sentences</a:t>
            </a:r>
            <a:r>
              <a:rPr lang="en-US" altLang="zh-CN" sz="2000" dirty="0">
                <a:latin typeface="Times New Roman" panose="02020603050405020304" pitchFamily="18" charset="0"/>
                <a:cs typeface="Times New Roman" panose="02020603050405020304" pitchFamily="18" charset="0"/>
              </a:rPr>
              <a:t> (after removing sentence belonging to the “Unknown” </a:t>
            </a:r>
            <a:r>
              <a:rPr lang="en-US" altLang="zh-CN" sz="2000" dirty="0" err="1">
                <a:latin typeface="Times New Roman" panose="02020603050405020304" pitchFamily="18" charset="0"/>
                <a:cs typeface="Times New Roman" panose="02020603050405020304" pitchFamily="18" charset="0"/>
              </a:rPr>
              <a:t>f_category</a:t>
            </a:r>
            <a:r>
              <a:rPr lang="en-US" altLang="zh-CN" sz="2000" dirty="0">
                <a:latin typeface="Times New Roman" panose="02020603050405020304" pitchFamily="18" charset="0"/>
                <a:cs typeface="Times New Roman" panose="02020603050405020304" pitchFamily="18" charset="0"/>
              </a:rPr>
              <a:t>) and their annotated </a:t>
            </a:r>
            <a:r>
              <a:rPr lang="en-US" altLang="zh-CN" sz="2000" dirty="0" err="1">
                <a:latin typeface="Times New Roman" panose="02020603050405020304" pitchFamily="18" charset="0"/>
                <a:cs typeface="Times New Roman" panose="02020603050405020304" pitchFamily="18" charset="0"/>
              </a:rPr>
              <a:t>p_patterns</a:t>
            </a:r>
            <a:r>
              <a:rPr lang="en-US" altLang="zh-CN" sz="2000" dirty="0">
                <a:latin typeface="Times New Roman" panose="02020603050405020304" pitchFamily="18" charset="0"/>
                <a:cs typeface="Times New Roman" panose="02020603050405020304" pitchFamily="18" charset="0"/>
              </a:rPr>
              <a:t> as the test set. The results show that the accuracy of the </a:t>
            </a:r>
            <a:r>
              <a:rPr lang="en-US" altLang="zh-CN" sz="2000" dirty="0" err="1">
                <a:latin typeface="Times New Roman" panose="02020603050405020304" pitchFamily="18" charset="0"/>
                <a:cs typeface="Times New Roman" panose="02020603050405020304" pitchFamily="18" charset="0"/>
              </a:rPr>
              <a:t>p_pattern</a:t>
            </a:r>
            <a:r>
              <a:rPr lang="en-US" altLang="zh-CN" sz="2000" dirty="0">
                <a:latin typeface="Times New Roman" panose="02020603050405020304" pitchFamily="18" charset="0"/>
                <a:cs typeface="Times New Roman" panose="02020603050405020304" pitchFamily="18" charset="0"/>
              </a:rPr>
              <a:t> analysis is </a:t>
            </a:r>
            <a:r>
              <a:rPr lang="en-US" altLang="zh-CN" sz="2000" b="1" dirty="0">
                <a:solidFill>
                  <a:srgbClr val="FF0000"/>
                </a:solidFill>
                <a:latin typeface="Times New Roman" panose="02020603050405020304" pitchFamily="18" charset="0"/>
                <a:cs typeface="Times New Roman" panose="02020603050405020304" pitchFamily="18" charset="0"/>
              </a:rPr>
              <a:t>90.4%.</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665833" y="4036364"/>
            <a:ext cx="10814504" cy="461665"/>
            <a:chOff x="695325" y="3800392"/>
            <a:chExt cx="10814504" cy="461665"/>
          </a:xfrm>
        </p:grpSpPr>
        <p:sp>
          <p:nvSpPr>
            <p:cNvPr id="17" name="矩形 16"/>
            <p:cNvSpPr/>
            <p:nvPr/>
          </p:nvSpPr>
          <p:spPr>
            <a:xfrm>
              <a:off x="695325" y="3800392"/>
              <a:ext cx="2130711" cy="461665"/>
            </a:xfrm>
            <a:prstGeom prst="rect">
              <a:avLst/>
            </a:prstGeom>
            <a:solidFill>
              <a:schemeClr val="accent1"/>
            </a:solidFill>
          </p:spPr>
          <p:txBody>
            <a:bodyPr wrap="none">
              <a:spAutoFit/>
            </a:bodyPr>
            <a:lstStyle/>
            <a:p>
              <a:r>
                <a:rPr lang="en-US" altLang="zh-CN" sz="2400" b="1" dirty="0">
                  <a:solidFill>
                    <a:schemeClr val="bg1"/>
                  </a:solidFill>
                  <a:latin typeface="Times New Roman" panose="02020603050405020304" pitchFamily="18" charset="0"/>
                  <a:cs typeface="Times New Roman" panose="02020603050405020304" pitchFamily="18" charset="0"/>
                </a:rPr>
                <a:t>Generalization</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cxnSp>
          <p:nvCxnSpPr>
            <p:cNvPr id="18" name="直接连接符 17"/>
            <p:cNvCxnSpPr/>
            <p:nvPr/>
          </p:nvCxnSpPr>
          <p:spPr>
            <a:xfrm>
              <a:off x="695325" y="4262057"/>
              <a:ext cx="1081450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9" name="矩形 18"/>
          <p:cNvSpPr/>
          <p:nvPr/>
        </p:nvSpPr>
        <p:spPr>
          <a:xfrm>
            <a:off x="665832" y="4453785"/>
            <a:ext cx="10814505" cy="1246495"/>
          </a:xfrm>
          <a:prstGeom prst="rect">
            <a:avLst/>
          </a:prstGeom>
        </p:spPr>
        <p:txBody>
          <a:bodyPr wrap="square">
            <a:spAutoFit/>
          </a:bodyPr>
          <a:lstStyle/>
          <a:p>
            <a:pPr marL="285750" indent="-285750">
              <a:lnSpc>
                <a:spcPct val="125000"/>
              </a:lnSpc>
              <a:buFont typeface="Wingdings" panose="05000000000000000000" pitchFamily="2" charset="2"/>
              <a:buChar char="n"/>
            </a:pPr>
            <a:r>
              <a:rPr lang="en-US" altLang="zh-CN" sz="2000" dirty="0">
                <a:latin typeface="Times New Roman" panose="02020603050405020304" pitchFamily="18" charset="0"/>
                <a:cs typeface="Times New Roman" panose="02020603050405020304" pitchFamily="18" charset="0"/>
              </a:rPr>
              <a:t>We randomly selected 100 </a:t>
            </a:r>
            <a:r>
              <a:rPr lang="en-US" altLang="zh-CN" sz="2000" dirty="0" err="1">
                <a:latin typeface="Times New Roman" panose="02020603050405020304" pitchFamily="18" charset="0"/>
                <a:cs typeface="Times New Roman" panose="02020603050405020304" pitchFamily="18" charset="0"/>
              </a:rPr>
              <a:t>f_sentences</a:t>
            </a:r>
            <a:r>
              <a:rPr lang="en-US" altLang="zh-CN" sz="2000" dirty="0">
                <a:latin typeface="Times New Roman" panose="02020603050405020304" pitchFamily="18" charset="0"/>
                <a:cs typeface="Times New Roman" panose="02020603050405020304" pitchFamily="18" charset="0"/>
              </a:rPr>
              <a:t> from the POI reference documentation and annotate their </a:t>
            </a:r>
            <a:r>
              <a:rPr lang="en-US" altLang="zh-CN" sz="2000" dirty="0" err="1">
                <a:latin typeface="Times New Roman" panose="02020603050405020304" pitchFamily="18" charset="0"/>
                <a:cs typeface="Times New Roman" panose="02020603050405020304" pitchFamily="18" charset="0"/>
              </a:rPr>
              <a:t>f_categories</a:t>
            </a:r>
            <a:r>
              <a:rPr lang="en-US" altLang="zh-CN" sz="2000" dirty="0">
                <a:latin typeface="Times New Roman" panose="02020603050405020304" pitchFamily="18" charset="0"/>
                <a:cs typeface="Times New Roman" panose="02020603050405020304" pitchFamily="18" charset="0"/>
              </a:rPr>
              <a:t> and </a:t>
            </a:r>
            <a:r>
              <a:rPr lang="en-US" altLang="zh-CN" sz="2000" dirty="0" err="1">
                <a:latin typeface="Times New Roman" panose="02020603050405020304" pitchFamily="18" charset="0"/>
                <a:cs typeface="Times New Roman" panose="02020603050405020304" pitchFamily="18" charset="0"/>
              </a:rPr>
              <a:t>p_patterns</a:t>
            </a:r>
            <a:r>
              <a:rPr lang="en-US" altLang="zh-CN" sz="2000" dirty="0">
                <a:latin typeface="Times New Roman" panose="02020603050405020304" pitchFamily="18" charset="0"/>
                <a:cs typeface="Times New Roman" panose="02020603050405020304" pitchFamily="18" charset="0"/>
              </a:rPr>
              <a:t> as the ground truth. </a:t>
            </a:r>
            <a:r>
              <a:rPr lang="en-US" altLang="zh-CN" sz="2000" dirty="0" err="1">
                <a:latin typeface="Times New Roman" panose="02020603050405020304" pitchFamily="18" charset="0"/>
                <a:cs typeface="Times New Roman" panose="02020603050405020304" pitchFamily="18" charset="0"/>
              </a:rPr>
              <a:t>f_category</a:t>
            </a:r>
            <a:r>
              <a:rPr lang="en-US" altLang="zh-CN" sz="2000" dirty="0">
                <a:latin typeface="Times New Roman" panose="02020603050405020304" pitchFamily="18" charset="0"/>
                <a:cs typeface="Times New Roman" panose="02020603050405020304" pitchFamily="18" charset="0"/>
              </a:rPr>
              <a:t> classifier trained on all annotated sentence achieved the accuracy of </a:t>
            </a:r>
            <a:r>
              <a:rPr lang="en-US" altLang="zh-CN" sz="2000" b="1" dirty="0">
                <a:solidFill>
                  <a:srgbClr val="FF0000"/>
                </a:solidFill>
                <a:latin typeface="Times New Roman" panose="02020603050405020304" pitchFamily="18" charset="0"/>
                <a:cs typeface="Times New Roman" panose="02020603050405020304" pitchFamily="18" charset="0"/>
              </a:rPr>
              <a:t>97%.</a:t>
            </a:r>
            <a:r>
              <a:rPr lang="en-US" altLang="zh-CN"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P_pattern</a:t>
            </a:r>
            <a:r>
              <a:rPr lang="en-US" altLang="zh-CN" sz="2000" dirty="0">
                <a:latin typeface="Times New Roman" panose="02020603050405020304" pitchFamily="18" charset="0"/>
                <a:cs typeface="Times New Roman" panose="02020603050405020304" pitchFamily="18" charset="0"/>
              </a:rPr>
              <a:t> analyzer achieved the accuracy of </a:t>
            </a:r>
            <a:r>
              <a:rPr lang="en-US" altLang="zh-CN" sz="2000" b="1" dirty="0">
                <a:solidFill>
                  <a:srgbClr val="FF0000"/>
                </a:solidFill>
                <a:latin typeface="Times New Roman" panose="02020603050405020304" pitchFamily="18" charset="0"/>
                <a:cs typeface="Times New Roman" panose="02020603050405020304" pitchFamily="18" charset="0"/>
              </a:rPr>
              <a:t>95%.</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20" name="矩形 19"/>
          <p:cNvSpPr/>
          <p:nvPr/>
        </p:nvSpPr>
        <p:spPr>
          <a:xfrm>
            <a:off x="2307802" y="3545330"/>
            <a:ext cx="7886839" cy="430887"/>
          </a:xfrm>
          <a:prstGeom prst="rect">
            <a:avLst/>
          </a:prstGeom>
          <a:solidFill>
            <a:schemeClr val="accent1"/>
          </a:solidFill>
        </p:spPr>
        <p:txBody>
          <a:bodyPr wrap="none">
            <a:spAutoFit/>
          </a:bodyPr>
          <a:lstStyle/>
          <a:p>
            <a:pPr algn="ctr"/>
            <a:r>
              <a:rPr lang="en-US" altLang="zh-CN" sz="2200" b="1" dirty="0" err="1">
                <a:solidFill>
                  <a:schemeClr val="bg1"/>
                </a:solidFill>
                <a:latin typeface="Times New Roman" panose="02020603050405020304" pitchFamily="18" charset="0"/>
                <a:cs typeface="Times New Roman" panose="02020603050405020304" pitchFamily="18" charset="0"/>
              </a:rPr>
              <a:t>PreMA</a:t>
            </a:r>
            <a:r>
              <a:rPr lang="en-US" altLang="zh-CN" sz="2200" b="1" dirty="0">
                <a:solidFill>
                  <a:schemeClr val="bg1"/>
                </a:solidFill>
                <a:latin typeface="Times New Roman" panose="02020603050405020304" pitchFamily="18" charset="0"/>
                <a:cs typeface="Times New Roman" panose="02020603050405020304" pitchFamily="18" charset="0"/>
              </a:rPr>
              <a:t> </a:t>
            </a:r>
            <a:r>
              <a:rPr lang="en-US" altLang="zh-CN" sz="2000" b="1" dirty="0">
                <a:solidFill>
                  <a:schemeClr val="bg1"/>
                </a:solidFill>
                <a:latin typeface="Times New Roman" panose="02020603050405020304" pitchFamily="18" charset="0"/>
                <a:cs typeface="Times New Roman" panose="02020603050405020304" pitchFamily="18" charset="0"/>
              </a:rPr>
              <a:t>achieves</a:t>
            </a:r>
            <a:r>
              <a:rPr lang="en-US" altLang="zh-CN" sz="2200" b="1" dirty="0">
                <a:solidFill>
                  <a:schemeClr val="bg1"/>
                </a:solidFill>
                <a:latin typeface="Times New Roman" panose="02020603050405020304" pitchFamily="18" charset="0"/>
                <a:cs typeface="Times New Roman" panose="02020603050405020304" pitchFamily="18" charset="0"/>
              </a:rPr>
              <a:t> high accuracy on functionality sentence parsing</a:t>
            </a:r>
          </a:p>
        </p:txBody>
      </p:sp>
      <p:sp>
        <p:nvSpPr>
          <p:cNvPr id="21" name="矩形 20"/>
          <p:cNvSpPr/>
          <p:nvPr/>
        </p:nvSpPr>
        <p:spPr>
          <a:xfrm>
            <a:off x="2305883" y="5623999"/>
            <a:ext cx="8099553" cy="707886"/>
          </a:xfrm>
          <a:prstGeom prst="rect">
            <a:avLst/>
          </a:prstGeom>
          <a:solidFill>
            <a:schemeClr val="accent1"/>
          </a:solidFill>
        </p:spPr>
        <p:txBody>
          <a:bodyPr wrap="square">
            <a:spAutoFit/>
          </a:bodyPr>
          <a:lstStyle/>
          <a:p>
            <a:pPr algn="ctr"/>
            <a:r>
              <a:rPr lang="en-US" altLang="zh-CN" sz="2000" b="1" dirty="0" err="1">
                <a:solidFill>
                  <a:schemeClr val="bg1"/>
                </a:solidFill>
                <a:latin typeface="Times New Roman" panose="02020603050405020304" pitchFamily="18" charset="0"/>
                <a:cs typeface="Times New Roman" panose="02020603050405020304" pitchFamily="18" charset="0"/>
              </a:rPr>
              <a:t>f_category</a:t>
            </a:r>
            <a:r>
              <a:rPr lang="en-US" altLang="zh-CN" sz="2000" b="1" dirty="0">
                <a:solidFill>
                  <a:schemeClr val="bg1"/>
                </a:solidFill>
                <a:latin typeface="Times New Roman" panose="02020603050405020304" pitchFamily="18" charset="0"/>
                <a:cs typeface="Times New Roman" panose="02020603050405020304" pitchFamily="18" charset="0"/>
              </a:rPr>
              <a:t> classifier and the </a:t>
            </a:r>
            <a:r>
              <a:rPr lang="en-US" altLang="zh-CN" sz="2000" b="1" dirty="0" err="1">
                <a:solidFill>
                  <a:schemeClr val="bg1"/>
                </a:solidFill>
                <a:latin typeface="Times New Roman" panose="02020603050405020304" pitchFamily="18" charset="0"/>
                <a:cs typeface="Times New Roman" panose="02020603050405020304" pitchFamily="18" charset="0"/>
              </a:rPr>
              <a:t>p_pattern</a:t>
            </a:r>
            <a:r>
              <a:rPr lang="en-US" altLang="zh-CN" sz="2000" b="1" dirty="0">
                <a:solidFill>
                  <a:schemeClr val="bg1"/>
                </a:solidFill>
                <a:latin typeface="Times New Roman" panose="02020603050405020304" pitchFamily="18" charset="0"/>
                <a:cs typeface="Times New Roman" panose="02020603050405020304" pitchFamily="18" charset="0"/>
              </a:rPr>
              <a:t> analyzer trained on JDK and Android reference documentation also work well for other libraries</a:t>
            </a:r>
          </a:p>
        </p:txBody>
      </p:sp>
      <p:sp>
        <p:nvSpPr>
          <p:cNvPr id="22" name="文本框 21">
            <a:extLst>
              <a:ext uri="{FF2B5EF4-FFF2-40B4-BE49-F238E27FC236}">
                <a16:creationId xmlns:a16="http://schemas.microsoft.com/office/drawing/2014/main" id="{F8C804F7-13E7-4DF3-B840-D7DA27F5C736}"/>
              </a:ext>
            </a:extLst>
          </p:cNvPr>
          <p:cNvSpPr txBox="1"/>
          <p:nvPr/>
        </p:nvSpPr>
        <p:spPr>
          <a:xfrm>
            <a:off x="0" y="31401"/>
            <a:ext cx="1269905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Accuracy of Functionality Sentence Parsing</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8" name="音频 7">
            <a:hlinkClick r:id="" action="ppaction://media"/>
            <a:extLst>
              <a:ext uri="{FF2B5EF4-FFF2-40B4-BE49-F238E27FC236}">
                <a16:creationId xmlns:a16="http://schemas.microsoft.com/office/drawing/2014/main" id="{BA37D56A-A275-4071-9851-01FE754677E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960600330"/>
      </p:ext>
    </p:extLst>
  </p:cSld>
  <p:clrMapOvr>
    <a:masterClrMapping/>
  </p:clrMapOvr>
  <mc:AlternateContent xmlns:mc="http://schemas.openxmlformats.org/markup-compatibility/2006">
    <mc:Choice xmlns:p14="http://schemas.microsoft.com/office/powerpoint/2010/main" Requires="p14">
      <p:transition p14:dur="10" advTm="29938"/>
    </mc:Choice>
    <mc:Fallback>
      <p:transition advTm="29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22" presetClass="entr" presetSubtype="8" fill="hold"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wipe(left)">
                                      <p:cBhvr>
                                        <p:cTn id="9" dur="500"/>
                                        <p:tgtEl>
                                          <p:spTgt spid="12"/>
                                        </p:tgtEl>
                                      </p:cBhvr>
                                    </p:animEffect>
                                  </p:childTnLst>
                                </p:cTn>
                              </p:par>
                              <p:par>
                                <p:cTn id="10" presetID="22" presetClass="entr" presetSubtype="8" fill="hold" grpId="0" nodeType="withEffect">
                                  <p:stCondLst>
                                    <p:cond delay="30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par>
                                <p:cTn id="13" presetID="22" presetClass="entr" presetSubtype="8" fill="hold" grpId="0" nodeType="withEffect">
                                  <p:stCondLst>
                                    <p:cond delay="60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par>
                                <p:cTn id="16" presetID="22" presetClass="entr" presetSubtype="8" fill="hold" nodeType="withEffect">
                                  <p:stCondLst>
                                    <p:cond delay="9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120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150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15" grpId="0"/>
      <p:bldP spid="19" grpId="0"/>
      <p:bldP spid="20" grpId="0" animBg="1"/>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23947" y="2063646"/>
            <a:ext cx="7582360" cy="3364143"/>
          </a:xfrm>
          <a:prstGeom prst="rect">
            <a:avLst/>
          </a:prstGeom>
        </p:spPr>
      </p:pic>
      <p:sp>
        <p:nvSpPr>
          <p:cNvPr id="5" name="矩形 23">
            <a:extLst>
              <a:ext uri="{FF2B5EF4-FFF2-40B4-BE49-F238E27FC236}">
                <a16:creationId xmlns:a16="http://schemas.microsoft.com/office/drawing/2014/main" id="{27770A82-D8AC-455C-B50E-5AFDDF454D6C}"/>
              </a:ext>
            </a:extLst>
          </p:cNvPr>
          <p:cNvSpPr/>
          <p:nvPr/>
        </p:nvSpPr>
        <p:spPr>
          <a:xfrm>
            <a:off x="23002" y="1064285"/>
            <a:ext cx="11937350" cy="587976"/>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cxnSp>
        <p:nvCxnSpPr>
          <p:cNvPr id="7" name="直接连接符 3">
            <a:extLst>
              <a:ext uri="{FF2B5EF4-FFF2-40B4-BE49-F238E27FC236}">
                <a16:creationId xmlns:a16="http://schemas.microsoft.com/office/drawing/2014/main" id="{A8C56E08-9DA1-49F6-87E9-3B8F77789B06}"/>
              </a:ext>
            </a:extLst>
          </p:cNvPr>
          <p:cNvCxnSpPr/>
          <p:nvPr/>
        </p:nvCxnSpPr>
        <p:spPr>
          <a:xfrm>
            <a:off x="138914" y="1035146"/>
            <a:ext cx="11821438" cy="46153"/>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0849A7E0-58DA-40E2-816D-632ED553AA75}"/>
              </a:ext>
            </a:extLst>
          </p:cNvPr>
          <p:cNvSpPr txBox="1"/>
          <p:nvPr/>
        </p:nvSpPr>
        <p:spPr>
          <a:xfrm>
            <a:off x="211912" y="1147634"/>
            <a:ext cx="11748440" cy="430887"/>
          </a:xfrm>
          <a:prstGeom prst="rect">
            <a:avLst/>
          </a:prstGeom>
          <a:noFill/>
        </p:spPr>
        <p:txBody>
          <a:bodyPr wrap="square" rtlCol="0">
            <a:spAutoFit/>
          </a:bodyPr>
          <a:lstStyle/>
          <a:p>
            <a:r>
              <a:rPr lang="en-US" altLang="zh-CN" sz="2200" b="1" dirty="0">
                <a:latin typeface="Times New Roman" panose="02020603050405020304" pitchFamily="18" charset="0"/>
                <a:ea typeface="Microsoft YaHei UI" panose="020B0503020204020204" pitchFamily="34" charset="-122"/>
                <a:cs typeface="Times New Roman" panose="02020603050405020304" pitchFamily="18" charset="0"/>
              </a:rPr>
              <a:t>Ask participants to complete 30 API retrieval task with </a:t>
            </a:r>
            <a:r>
              <a:rPr lang="en-US" altLang="zh-CN" sz="2200" b="1" dirty="0" err="1">
                <a:latin typeface="Times New Roman" panose="02020603050405020304" pitchFamily="18" charset="0"/>
                <a:ea typeface="Microsoft YaHei UI" panose="020B0503020204020204" pitchFamily="34" charset="-122"/>
                <a:cs typeface="Times New Roman" panose="02020603050405020304" pitchFamily="18" charset="0"/>
              </a:rPr>
              <a:t>PreMA</a:t>
            </a:r>
            <a:r>
              <a:rPr lang="en-US" altLang="zh-CN" sz="2200" b="1" dirty="0">
                <a:latin typeface="Times New Roman" panose="02020603050405020304" pitchFamily="18" charset="0"/>
                <a:ea typeface="Microsoft YaHei UI" panose="020B0503020204020204" pitchFamily="34" charset="-122"/>
                <a:cs typeface="Times New Roman" panose="02020603050405020304" pitchFamily="18" charset="0"/>
              </a:rPr>
              <a:t> or a baseline based on Word2vec</a:t>
            </a:r>
          </a:p>
        </p:txBody>
      </p:sp>
      <p:sp>
        <p:nvSpPr>
          <p:cNvPr id="14" name="文本框 13">
            <a:extLst>
              <a:ext uri="{FF2B5EF4-FFF2-40B4-BE49-F238E27FC236}">
                <a16:creationId xmlns:a16="http://schemas.microsoft.com/office/drawing/2014/main" id="{3915C8B2-1209-B040-87A0-4D94BA225DDD}"/>
              </a:ext>
            </a:extLst>
          </p:cNvPr>
          <p:cNvSpPr txBox="1"/>
          <p:nvPr/>
        </p:nvSpPr>
        <p:spPr>
          <a:xfrm>
            <a:off x="1207381" y="5427789"/>
            <a:ext cx="9704213" cy="830997"/>
          </a:xfrm>
          <a:prstGeom prst="rect">
            <a:avLst/>
          </a:prstGeom>
          <a:noFill/>
        </p:spPr>
        <p:txBody>
          <a:bodyPr wrap="square" rtlCol="0">
            <a:spAutoFit/>
          </a:bodyP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Participants using </a:t>
            </a:r>
            <a:r>
              <a:rPr lang="en-US" altLang="zh-CN" sz="2400" b="1" dirty="0" err="1">
                <a:solidFill>
                  <a:srgbClr val="FF0000"/>
                </a:solidFill>
                <a:latin typeface="Times New Roman" panose="02020603050405020304" pitchFamily="18" charset="0"/>
                <a:cs typeface="Times New Roman" panose="02020603050405020304" pitchFamily="18" charset="0"/>
              </a:rPr>
              <a:t>PreMA</a:t>
            </a:r>
            <a:r>
              <a:rPr lang="en-US" altLang="zh-CN" sz="2400" b="1" dirty="0">
                <a:solidFill>
                  <a:srgbClr val="FF0000"/>
                </a:solidFill>
                <a:latin typeface="Times New Roman" panose="02020603050405020304" pitchFamily="18" charset="0"/>
                <a:cs typeface="Times New Roman" panose="02020603050405020304" pitchFamily="18" charset="0"/>
              </a:rPr>
              <a:t> completed the tasks more accurately, required fewer retries, and used less time than those using the baseline tool.</a:t>
            </a:r>
          </a:p>
        </p:txBody>
      </p:sp>
      <p:sp>
        <p:nvSpPr>
          <p:cNvPr id="8" name="文本框 7">
            <a:extLst>
              <a:ext uri="{FF2B5EF4-FFF2-40B4-BE49-F238E27FC236}">
                <a16:creationId xmlns:a16="http://schemas.microsoft.com/office/drawing/2014/main" id="{54F42B15-3ABD-42B6-A419-AF5F875B6DAB}"/>
              </a:ext>
            </a:extLst>
          </p:cNvPr>
          <p:cNvSpPr txBox="1"/>
          <p:nvPr/>
        </p:nvSpPr>
        <p:spPr>
          <a:xfrm>
            <a:off x="0" y="31401"/>
            <a:ext cx="923800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Performance of API Method Retrieval</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3" name="音频 12">
            <a:hlinkClick r:id="" action="ppaction://media"/>
            <a:extLst>
              <a:ext uri="{FF2B5EF4-FFF2-40B4-BE49-F238E27FC236}">
                <a16:creationId xmlns:a16="http://schemas.microsoft.com/office/drawing/2014/main" id="{C342F759-246D-4EA0-9929-56D07989CE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733888515"/>
      </p:ext>
    </p:extLst>
  </p:cSld>
  <p:clrMapOvr>
    <a:masterClrMapping/>
  </p:clrMapOvr>
  <mc:AlternateContent xmlns:mc="http://schemas.openxmlformats.org/markup-compatibility/2006">
    <mc:Choice xmlns:p14="http://schemas.microsoft.com/office/powerpoint/2010/main" Requires="p14">
      <p:transition p14:dur="10" advTm="21569"/>
    </mc:Choice>
    <mc:Fallback>
      <p:transition advTm="215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5AFC91F-214D-4170-851A-DCA234A58FDC}"/>
              </a:ext>
            </a:extLst>
          </p:cNvPr>
          <p:cNvSpPr txBox="1"/>
          <p:nvPr/>
        </p:nvSpPr>
        <p:spPr>
          <a:xfrm>
            <a:off x="713779" y="1472075"/>
            <a:ext cx="11057307" cy="2764539"/>
          </a:xfrm>
          <a:prstGeom prst="rect">
            <a:avLst/>
          </a:prstGeom>
          <a:noFill/>
        </p:spPr>
        <p:txBody>
          <a:bodyPr wrap="square" rtlCol="0">
            <a:spAutoFit/>
          </a:bodyPr>
          <a:lstStyle/>
          <a:p>
            <a:pPr marL="342900" indent="-342900">
              <a:lnSpc>
                <a:spcPts val="2880"/>
              </a:lnSpc>
              <a:spcBef>
                <a:spcPts val="3600"/>
              </a:spcBef>
              <a:buFont typeface="Wingdings" panose="05000000000000000000" pitchFamily="2" charset="2"/>
              <a:buChar char="Ø"/>
            </a:pP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We conducted a large-scale empirical study on the functionality descriptions of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14,733</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JDK and Android API methods. As a result, we identified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87 functionality categories </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with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356 different functionality verbs</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and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523 phrase patterns</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a:t>
            </a:r>
          </a:p>
          <a:p>
            <a:pPr marL="342900" indent="-342900">
              <a:lnSpc>
                <a:spcPts val="2880"/>
              </a:lnSpc>
              <a:spcBef>
                <a:spcPts val="3600"/>
              </a:spcBef>
              <a:buFont typeface="Wingdings" panose="05000000000000000000" pitchFamily="2" charset="2"/>
              <a:buChar char="Ø"/>
            </a:pP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Building on these findings, we propose an API method recommendation approach,</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400" b="1" dirty="0" err="1">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PreMA</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based on </a:t>
            </a:r>
            <a:r>
              <a:rPr lang="en-US" altLang="zh-CN" sz="24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explicit matching of functionality verb phrases</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in functionality descriptions and user queries. </a:t>
            </a:r>
          </a:p>
        </p:txBody>
      </p:sp>
      <p:sp>
        <p:nvSpPr>
          <p:cNvPr id="2" name="矩形 1"/>
          <p:cNvSpPr/>
          <p:nvPr/>
        </p:nvSpPr>
        <p:spPr>
          <a:xfrm>
            <a:off x="1066799" y="4987944"/>
            <a:ext cx="10580916" cy="461665"/>
          </a:xfrm>
          <a:prstGeom prst="rect">
            <a:avLst/>
          </a:prstGeom>
        </p:spPr>
        <p:txBody>
          <a:bodyPr wrap="square">
            <a:spAutoFit/>
          </a:bodyPr>
          <a:lstStyle/>
          <a:p>
            <a:pPr algn="ctr">
              <a:spcBef>
                <a:spcPts val="3600"/>
              </a:spcBef>
            </a:pP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Working on open source:</a:t>
            </a:r>
            <a:r>
              <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rPr>
              <a:t> https://github.com/FudanSELab/funcverbnet</a:t>
            </a:r>
          </a:p>
        </p:txBody>
      </p:sp>
      <p:sp>
        <p:nvSpPr>
          <p:cNvPr id="6" name="矩形 5"/>
          <p:cNvSpPr/>
          <p:nvPr/>
        </p:nvSpPr>
        <p:spPr>
          <a:xfrm>
            <a:off x="2510972" y="4540320"/>
            <a:ext cx="7170056" cy="461665"/>
          </a:xfrm>
          <a:prstGeom prst="rect">
            <a:avLst/>
          </a:prstGeom>
        </p:spPr>
        <p:txBody>
          <a:bodyPr wrap="square">
            <a:spAutoFit/>
          </a:bodyPr>
          <a:lstStyle/>
          <a:p>
            <a:pPr>
              <a:spcBef>
                <a:spcPts val="3600"/>
              </a:spcBef>
            </a:pP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Feel free to contact me:</a:t>
            </a:r>
            <a:r>
              <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liumingwei@fudan.edu.cn</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9" name="矩形 8"/>
          <p:cNvSpPr/>
          <p:nvPr/>
        </p:nvSpPr>
        <p:spPr>
          <a:xfrm>
            <a:off x="391886" y="5449609"/>
            <a:ext cx="11930743" cy="461665"/>
          </a:xfrm>
          <a:prstGeom prst="rect">
            <a:avLst/>
          </a:prstGeom>
        </p:spPr>
        <p:txBody>
          <a:bodyPr wrap="square">
            <a:spAutoFit/>
          </a:bodyPr>
          <a:lstStyle/>
          <a:p>
            <a:pPr algn="ctr">
              <a:spcBef>
                <a:spcPts val="3600"/>
              </a:spcBef>
            </a:pP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Replication package: https://fudanselab.github.io/Research-FSE2020-FuncVerb/</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7" name="文本框 6">
            <a:extLst>
              <a:ext uri="{FF2B5EF4-FFF2-40B4-BE49-F238E27FC236}">
                <a16:creationId xmlns:a16="http://schemas.microsoft.com/office/drawing/2014/main" id="{00993E89-6124-4F25-95F4-1FC5F644EDEC}"/>
              </a:ext>
            </a:extLst>
          </p:cNvPr>
          <p:cNvSpPr txBox="1"/>
          <p:nvPr/>
        </p:nvSpPr>
        <p:spPr>
          <a:xfrm>
            <a:off x="0" y="31401"/>
            <a:ext cx="923800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2" name="音频 11">
            <a:hlinkClick r:id="" action="ppaction://media"/>
            <a:extLst>
              <a:ext uri="{FF2B5EF4-FFF2-40B4-BE49-F238E27FC236}">
                <a16:creationId xmlns:a16="http://schemas.microsoft.com/office/drawing/2014/main" id="{20FE38BE-BD68-4C2F-8012-DBD4878DC8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682152845"/>
      </p:ext>
    </p:extLst>
  </p:cSld>
  <p:clrMapOvr>
    <a:masterClrMapping/>
  </p:clrMapOvr>
  <mc:AlternateContent xmlns:mc="http://schemas.openxmlformats.org/markup-compatibility/2006">
    <mc:Choice xmlns:p14="http://schemas.microsoft.com/office/powerpoint/2010/main" Requires="p14">
      <p:transition p14:dur="10" advTm="48104"/>
    </mc:Choice>
    <mc:Fallback>
      <p:transition advTm="48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grpSp>
        <p:nvGrpSpPr>
          <p:cNvPr id="30" name="组合 29">
            <a:extLst>
              <a:ext uri="{FF2B5EF4-FFF2-40B4-BE49-F238E27FC236}">
                <a16:creationId xmlns:a16="http://schemas.microsoft.com/office/drawing/2014/main" id="{5ED087AF-2A4E-46CE-9E95-070AA4D95E4C}"/>
              </a:ext>
            </a:extLst>
          </p:cNvPr>
          <p:cNvGrpSpPr/>
          <p:nvPr/>
        </p:nvGrpSpPr>
        <p:grpSpPr>
          <a:xfrm>
            <a:off x="4949227" y="1906834"/>
            <a:ext cx="3600000" cy="3600000"/>
            <a:chOff x="4337836" y="1629000"/>
            <a:chExt cx="3600000" cy="3600000"/>
          </a:xfrm>
        </p:grpSpPr>
        <p:sp>
          <p:nvSpPr>
            <p:cNvPr id="31" name="椭圆 30">
              <a:extLst>
                <a:ext uri="{FF2B5EF4-FFF2-40B4-BE49-F238E27FC236}">
                  <a16:creationId xmlns:a16="http://schemas.microsoft.com/office/drawing/2014/main" id="{43153019-F3E8-4C5F-9355-709D96B3DABC}"/>
                </a:ext>
              </a:extLst>
            </p:cNvPr>
            <p:cNvSpPr/>
            <p:nvPr/>
          </p:nvSpPr>
          <p:spPr>
            <a:xfrm>
              <a:off x="4337836" y="1629000"/>
              <a:ext cx="3600000" cy="3600000"/>
            </a:xfrm>
            <a:prstGeom prst="ellipse">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CE6AAC7-C439-4D14-A0D7-760A2B74D926}"/>
                </a:ext>
              </a:extLst>
            </p:cNvPr>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33" name="直接连接符 32">
              <a:extLst>
                <a:ext uri="{FF2B5EF4-FFF2-40B4-BE49-F238E27FC236}">
                  <a16:creationId xmlns:a16="http://schemas.microsoft.com/office/drawing/2014/main" id="{D5C697D1-2A98-460C-908F-1BB16A1BD677}"/>
                </a:ext>
              </a:extLst>
            </p:cNvPr>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DC53572-8DF8-4AEB-8AB8-B097DCAB6DD8}"/>
                </a:ext>
              </a:extLst>
            </p:cNvPr>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72ECCAE0-11CE-4871-A404-AD5D467EBF5E}"/>
                </a:ext>
              </a:extLst>
            </p:cNvPr>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0C3B5DC8-24CD-475F-8593-3E49962C832C}"/>
              </a:ext>
            </a:extLst>
          </p:cNvPr>
          <p:cNvPicPr>
            <a:picLocks noChangeAspect="1"/>
          </p:cNvPicPr>
          <p:nvPr/>
        </p:nvPicPr>
        <p:blipFill>
          <a:blip r:embed="rId5"/>
          <a:stretch>
            <a:fillRect/>
          </a:stretch>
        </p:blipFill>
        <p:spPr>
          <a:xfrm>
            <a:off x="9325524" y="3851535"/>
            <a:ext cx="1792115" cy="1792115"/>
          </a:xfrm>
          <a:prstGeom prst="rect">
            <a:avLst/>
          </a:prstGeom>
        </p:spPr>
      </p:pic>
      <p:sp>
        <p:nvSpPr>
          <p:cNvPr id="37" name="矩形 36">
            <a:extLst>
              <a:ext uri="{FF2B5EF4-FFF2-40B4-BE49-F238E27FC236}">
                <a16:creationId xmlns:a16="http://schemas.microsoft.com/office/drawing/2014/main" id="{26CB3E73-22FC-4C7A-A05D-58F86BCB90CA}"/>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8" name="图片 37">
            <a:extLst>
              <a:ext uri="{FF2B5EF4-FFF2-40B4-BE49-F238E27FC236}">
                <a16:creationId xmlns:a16="http://schemas.microsoft.com/office/drawing/2014/main" id="{956240E3-1DE1-4512-ADE9-B4C07A7E721E}"/>
              </a:ext>
            </a:extLst>
          </p:cNvPr>
          <p:cNvPicPr>
            <a:picLocks noChangeAspect="1"/>
          </p:cNvPicPr>
          <p:nvPr/>
        </p:nvPicPr>
        <p:blipFill>
          <a:blip r:embed="rId6"/>
          <a:stretch>
            <a:fillRect/>
          </a:stretch>
        </p:blipFill>
        <p:spPr>
          <a:xfrm>
            <a:off x="9325524" y="1449514"/>
            <a:ext cx="1768313" cy="1761239"/>
          </a:xfrm>
          <a:prstGeom prst="rect">
            <a:avLst/>
          </a:prstGeom>
        </p:spPr>
      </p:pic>
      <p:pic>
        <p:nvPicPr>
          <p:cNvPr id="39" name="图片 38">
            <a:extLst>
              <a:ext uri="{FF2B5EF4-FFF2-40B4-BE49-F238E27FC236}">
                <a16:creationId xmlns:a16="http://schemas.microsoft.com/office/drawing/2014/main" id="{F2AA667F-7F46-454C-BEF0-F6D8CD381A35}"/>
              </a:ext>
            </a:extLst>
          </p:cNvPr>
          <p:cNvPicPr>
            <a:picLocks noChangeAspect="1"/>
          </p:cNvPicPr>
          <p:nvPr/>
        </p:nvPicPr>
        <p:blipFill>
          <a:blip r:embed="rId7"/>
          <a:stretch>
            <a:fillRect/>
          </a:stretch>
        </p:blipFill>
        <p:spPr>
          <a:xfrm>
            <a:off x="1434102" y="1072679"/>
            <a:ext cx="2286000" cy="2857500"/>
          </a:xfrm>
          <a:prstGeom prst="rect">
            <a:avLst/>
          </a:prstGeom>
          <a:ln>
            <a:noFill/>
          </a:ln>
          <a:effectLst>
            <a:outerShdw blurRad="190500" algn="tl" rotWithShape="0">
              <a:srgbClr val="000000">
                <a:alpha val="70000"/>
              </a:srgbClr>
            </a:outerShdw>
          </a:effectLst>
        </p:spPr>
      </p:pic>
      <p:sp>
        <p:nvSpPr>
          <p:cNvPr id="40" name="矩形 39">
            <a:extLst>
              <a:ext uri="{FF2B5EF4-FFF2-40B4-BE49-F238E27FC236}">
                <a16:creationId xmlns:a16="http://schemas.microsoft.com/office/drawing/2014/main" id="{4BC7D6D0-E87B-4B8C-AA38-4F41584A29B8}"/>
              </a:ext>
            </a:extLst>
          </p:cNvPr>
          <p:cNvSpPr/>
          <p:nvPr/>
        </p:nvSpPr>
        <p:spPr>
          <a:xfrm>
            <a:off x="203626" y="5185360"/>
            <a:ext cx="4082597" cy="400110"/>
          </a:xfrm>
          <a:prstGeom prst="rect">
            <a:avLst/>
          </a:prstGeom>
        </p:spPr>
        <p:txBody>
          <a:bodyPr wrap="square">
            <a:spAutoFit/>
          </a:bodyPr>
          <a:lstStyle/>
          <a:p>
            <a:pPr algn="ctr">
              <a:spcBef>
                <a:spcPts val="3600"/>
              </a:spcBef>
            </a:pP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Email:</a:t>
            </a:r>
            <a:r>
              <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hlinkClick r:id="rId8"/>
              </a:rPr>
              <a:t>liumingwei@fudan.edu.cn</a:t>
            </a:r>
            <a:endPar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A71E4D89-6FDB-4F83-9117-074AB82F2093}"/>
              </a:ext>
            </a:extLst>
          </p:cNvPr>
          <p:cNvSpPr/>
          <p:nvPr/>
        </p:nvSpPr>
        <p:spPr>
          <a:xfrm>
            <a:off x="-200376" y="5643650"/>
            <a:ext cx="5198110" cy="400110"/>
          </a:xfrm>
          <a:prstGeom prst="rect">
            <a:avLst/>
          </a:prstGeom>
        </p:spPr>
        <p:txBody>
          <a:bodyPr wrap="square">
            <a:spAutoFit/>
          </a:bodyPr>
          <a:lstStyle/>
          <a:p>
            <a:pPr algn="ctr">
              <a:spcBef>
                <a:spcPts val="3600"/>
              </a:spcBef>
            </a:pP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Homepage:</a:t>
            </a:r>
            <a:r>
              <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https://mingwei-liu.github.io/</a:t>
            </a:r>
          </a:p>
        </p:txBody>
      </p:sp>
      <p:sp>
        <p:nvSpPr>
          <p:cNvPr id="44" name="文本框 43">
            <a:extLst>
              <a:ext uri="{FF2B5EF4-FFF2-40B4-BE49-F238E27FC236}">
                <a16:creationId xmlns:a16="http://schemas.microsoft.com/office/drawing/2014/main" id="{20834F62-11ED-4888-B7FC-2A0C282F613D}"/>
              </a:ext>
            </a:extLst>
          </p:cNvPr>
          <p:cNvSpPr txBox="1"/>
          <p:nvPr/>
        </p:nvSpPr>
        <p:spPr>
          <a:xfrm>
            <a:off x="-32069" y="3989437"/>
            <a:ext cx="5118579" cy="1138773"/>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Postdoc at Software Engineering Lab, </a:t>
            </a:r>
          </a:p>
          <a:p>
            <a:pPr algn="ctr"/>
            <a:r>
              <a:rPr lang="en-US" altLang="zh-CN" sz="2000" b="1" dirty="0">
                <a:latin typeface="Times New Roman" panose="02020603050405020304" pitchFamily="18" charset="0"/>
                <a:cs typeface="Times New Roman" panose="02020603050405020304" pitchFamily="18" charset="0"/>
              </a:rPr>
              <a:t>Fudan University</a:t>
            </a:r>
            <a:br>
              <a:rPr lang="en-US" altLang="zh-CN" sz="3600" b="1" dirty="0">
                <a:latin typeface="Times New Roman" panose="02020603050405020304" pitchFamily="18" charset="0"/>
                <a:cs typeface="Times New Roman" panose="02020603050405020304" pitchFamily="18" charset="0"/>
              </a:rPr>
            </a:br>
            <a:r>
              <a:rPr lang="zh-CN" altLang="en-US" sz="2800" b="1" dirty="0">
                <a:solidFill>
                  <a:srgbClr val="FF0000"/>
                </a:solidFill>
                <a:latin typeface="Times New Roman" panose="02020603050405020304" pitchFamily="18" charset="0"/>
                <a:cs typeface="Times New Roman" panose="02020603050405020304" pitchFamily="18" charset="0"/>
              </a:rPr>
              <a:t>Any job opportunity is welcome!</a:t>
            </a:r>
          </a:p>
        </p:txBody>
      </p:sp>
      <p:pic>
        <p:nvPicPr>
          <p:cNvPr id="2" name="音频 1">
            <a:hlinkClick r:id="" action="ppaction://media"/>
            <a:extLst>
              <a:ext uri="{FF2B5EF4-FFF2-40B4-BE49-F238E27FC236}">
                <a16:creationId xmlns:a16="http://schemas.microsoft.com/office/drawing/2014/main" id="{D053917D-2910-4601-A490-125A15938C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903460187"/>
      </p:ext>
    </p:extLst>
  </p:cSld>
  <p:clrMapOvr>
    <a:masterClrMapping/>
  </p:clrMapOvr>
  <mc:AlternateContent xmlns:mc="http://schemas.openxmlformats.org/markup-compatibility/2006">
    <mc:Choice xmlns:p14="http://schemas.microsoft.com/office/powerpoint/2010/main" Requires="p14">
      <p:transition p14:dur="10" advTm="3602"/>
    </mc:Choice>
    <mc:Fallback>
      <p:transition advTm="36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7" name="图片 26">
            <a:extLst>
              <a:ext uri="{FF2B5EF4-FFF2-40B4-BE49-F238E27FC236}">
                <a16:creationId xmlns:a16="http://schemas.microsoft.com/office/drawing/2014/main" id="{15A40DB8-7D18-4935-AF72-BB300ADCB8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625" y="1508054"/>
            <a:ext cx="4938749" cy="3660356"/>
          </a:xfrm>
          <a:prstGeom prst="rect">
            <a:avLst/>
          </a:prstGeom>
        </p:spPr>
      </p:pic>
      <p:sp>
        <p:nvSpPr>
          <p:cNvPr id="29" name="矩形 28">
            <a:extLst>
              <a:ext uri="{FF2B5EF4-FFF2-40B4-BE49-F238E27FC236}">
                <a16:creationId xmlns:a16="http://schemas.microsoft.com/office/drawing/2014/main" id="{4E47842B-D57B-4D4B-B056-3D09A6429366}"/>
              </a:ext>
            </a:extLst>
          </p:cNvPr>
          <p:cNvSpPr/>
          <p:nvPr/>
        </p:nvSpPr>
        <p:spPr>
          <a:xfrm>
            <a:off x="5028123" y="1348794"/>
            <a:ext cx="2004329" cy="584775"/>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Verb Gap</a:t>
            </a:r>
          </a:p>
        </p:txBody>
      </p:sp>
      <p:sp>
        <p:nvSpPr>
          <p:cNvPr id="31" name="矩形 30">
            <a:extLst>
              <a:ext uri="{FF2B5EF4-FFF2-40B4-BE49-F238E27FC236}">
                <a16:creationId xmlns:a16="http://schemas.microsoft.com/office/drawing/2014/main" id="{F388F883-C379-476B-956C-41A76AA1DF42}"/>
              </a:ext>
            </a:extLst>
          </p:cNvPr>
          <p:cNvSpPr/>
          <p:nvPr/>
        </p:nvSpPr>
        <p:spPr>
          <a:xfrm>
            <a:off x="1382042" y="1933569"/>
            <a:ext cx="1687455" cy="523220"/>
          </a:xfrm>
          <a:custGeom>
            <a:avLst/>
            <a:gdLst>
              <a:gd name="connsiteX0" fmla="*/ 0 w 1687455"/>
              <a:gd name="connsiteY0" fmla="*/ 0 h 523220"/>
              <a:gd name="connsiteX1" fmla="*/ 562485 w 1687455"/>
              <a:gd name="connsiteY1" fmla="*/ 0 h 523220"/>
              <a:gd name="connsiteX2" fmla="*/ 1124970 w 1687455"/>
              <a:gd name="connsiteY2" fmla="*/ 0 h 523220"/>
              <a:gd name="connsiteX3" fmla="*/ 1687455 w 1687455"/>
              <a:gd name="connsiteY3" fmla="*/ 0 h 523220"/>
              <a:gd name="connsiteX4" fmla="*/ 1687455 w 1687455"/>
              <a:gd name="connsiteY4" fmla="*/ 523220 h 523220"/>
              <a:gd name="connsiteX5" fmla="*/ 1175594 w 1687455"/>
              <a:gd name="connsiteY5" fmla="*/ 523220 h 523220"/>
              <a:gd name="connsiteX6" fmla="*/ 579360 w 1687455"/>
              <a:gd name="connsiteY6" fmla="*/ 523220 h 523220"/>
              <a:gd name="connsiteX7" fmla="*/ 0 w 1687455"/>
              <a:gd name="connsiteY7" fmla="*/ 523220 h 523220"/>
              <a:gd name="connsiteX8" fmla="*/ 0 w 168745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455" h="523220" fill="none" extrusionOk="0">
                <a:moveTo>
                  <a:pt x="0" y="0"/>
                </a:moveTo>
                <a:cubicBezTo>
                  <a:pt x="254484" y="-11932"/>
                  <a:pt x="362509" y="64987"/>
                  <a:pt x="562485" y="0"/>
                </a:cubicBezTo>
                <a:cubicBezTo>
                  <a:pt x="762461" y="-64987"/>
                  <a:pt x="854993" y="8861"/>
                  <a:pt x="1124970" y="0"/>
                </a:cubicBezTo>
                <a:cubicBezTo>
                  <a:pt x="1394947" y="-8861"/>
                  <a:pt x="1546418" y="48322"/>
                  <a:pt x="1687455" y="0"/>
                </a:cubicBezTo>
                <a:cubicBezTo>
                  <a:pt x="1701324" y="208672"/>
                  <a:pt x="1647399" y="375804"/>
                  <a:pt x="1687455" y="523220"/>
                </a:cubicBezTo>
                <a:cubicBezTo>
                  <a:pt x="1476100" y="530104"/>
                  <a:pt x="1351751" y="501915"/>
                  <a:pt x="1175594" y="523220"/>
                </a:cubicBezTo>
                <a:cubicBezTo>
                  <a:pt x="999437" y="544525"/>
                  <a:pt x="814629" y="513748"/>
                  <a:pt x="579360" y="523220"/>
                </a:cubicBezTo>
                <a:cubicBezTo>
                  <a:pt x="344091" y="532692"/>
                  <a:pt x="209037" y="482873"/>
                  <a:pt x="0" y="523220"/>
                </a:cubicBezTo>
                <a:cubicBezTo>
                  <a:pt x="-41534" y="266763"/>
                  <a:pt x="25635" y="257935"/>
                  <a:pt x="0" y="0"/>
                </a:cubicBezTo>
                <a:close/>
              </a:path>
              <a:path w="1687455" h="523220" stroke="0" extrusionOk="0">
                <a:moveTo>
                  <a:pt x="0" y="0"/>
                </a:moveTo>
                <a:cubicBezTo>
                  <a:pt x="251445" y="-12765"/>
                  <a:pt x="306403" y="6841"/>
                  <a:pt x="545610" y="0"/>
                </a:cubicBezTo>
                <a:cubicBezTo>
                  <a:pt x="784817" y="-6841"/>
                  <a:pt x="914329" y="3737"/>
                  <a:pt x="1074346" y="0"/>
                </a:cubicBezTo>
                <a:cubicBezTo>
                  <a:pt x="1234363" y="-3737"/>
                  <a:pt x="1418363" y="12603"/>
                  <a:pt x="1687455" y="0"/>
                </a:cubicBezTo>
                <a:cubicBezTo>
                  <a:pt x="1713750" y="212199"/>
                  <a:pt x="1630239" y="346091"/>
                  <a:pt x="1687455" y="523220"/>
                </a:cubicBezTo>
                <a:cubicBezTo>
                  <a:pt x="1532023" y="539805"/>
                  <a:pt x="1367602" y="466534"/>
                  <a:pt x="1124970" y="523220"/>
                </a:cubicBezTo>
                <a:cubicBezTo>
                  <a:pt x="882339" y="579906"/>
                  <a:pt x="749824" y="465570"/>
                  <a:pt x="545610" y="523220"/>
                </a:cubicBezTo>
                <a:cubicBezTo>
                  <a:pt x="341396" y="580870"/>
                  <a:pt x="268068" y="511229"/>
                  <a:pt x="0" y="523220"/>
                </a:cubicBezTo>
                <a:cubicBezTo>
                  <a:pt x="-38506" y="401859"/>
                  <a:pt x="8474" y="191176"/>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convert</a:t>
            </a:r>
          </a:p>
        </p:txBody>
      </p:sp>
      <p:sp>
        <p:nvSpPr>
          <p:cNvPr id="33" name="矩形 32">
            <a:extLst>
              <a:ext uri="{FF2B5EF4-FFF2-40B4-BE49-F238E27FC236}">
                <a16:creationId xmlns:a16="http://schemas.microsoft.com/office/drawing/2014/main" id="{3A6DF54E-E789-4778-8EE3-90D26DF1A9D3}"/>
              </a:ext>
            </a:extLst>
          </p:cNvPr>
          <p:cNvSpPr/>
          <p:nvPr/>
        </p:nvSpPr>
        <p:spPr>
          <a:xfrm>
            <a:off x="893487" y="3022376"/>
            <a:ext cx="1687455" cy="523220"/>
          </a:xfrm>
          <a:custGeom>
            <a:avLst/>
            <a:gdLst>
              <a:gd name="connsiteX0" fmla="*/ 0 w 1687455"/>
              <a:gd name="connsiteY0" fmla="*/ 0 h 523220"/>
              <a:gd name="connsiteX1" fmla="*/ 562485 w 1687455"/>
              <a:gd name="connsiteY1" fmla="*/ 0 h 523220"/>
              <a:gd name="connsiteX2" fmla="*/ 1124970 w 1687455"/>
              <a:gd name="connsiteY2" fmla="*/ 0 h 523220"/>
              <a:gd name="connsiteX3" fmla="*/ 1687455 w 1687455"/>
              <a:gd name="connsiteY3" fmla="*/ 0 h 523220"/>
              <a:gd name="connsiteX4" fmla="*/ 1687455 w 1687455"/>
              <a:gd name="connsiteY4" fmla="*/ 523220 h 523220"/>
              <a:gd name="connsiteX5" fmla="*/ 1175594 w 1687455"/>
              <a:gd name="connsiteY5" fmla="*/ 523220 h 523220"/>
              <a:gd name="connsiteX6" fmla="*/ 579360 w 1687455"/>
              <a:gd name="connsiteY6" fmla="*/ 523220 h 523220"/>
              <a:gd name="connsiteX7" fmla="*/ 0 w 1687455"/>
              <a:gd name="connsiteY7" fmla="*/ 523220 h 523220"/>
              <a:gd name="connsiteX8" fmla="*/ 0 w 168745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455" h="523220" fill="none" extrusionOk="0">
                <a:moveTo>
                  <a:pt x="0" y="0"/>
                </a:moveTo>
                <a:cubicBezTo>
                  <a:pt x="254484" y="-11932"/>
                  <a:pt x="362509" y="64987"/>
                  <a:pt x="562485" y="0"/>
                </a:cubicBezTo>
                <a:cubicBezTo>
                  <a:pt x="762461" y="-64987"/>
                  <a:pt x="854993" y="8861"/>
                  <a:pt x="1124970" y="0"/>
                </a:cubicBezTo>
                <a:cubicBezTo>
                  <a:pt x="1394947" y="-8861"/>
                  <a:pt x="1546418" y="48322"/>
                  <a:pt x="1687455" y="0"/>
                </a:cubicBezTo>
                <a:cubicBezTo>
                  <a:pt x="1701324" y="208672"/>
                  <a:pt x="1647399" y="375804"/>
                  <a:pt x="1687455" y="523220"/>
                </a:cubicBezTo>
                <a:cubicBezTo>
                  <a:pt x="1476100" y="530104"/>
                  <a:pt x="1351751" y="501915"/>
                  <a:pt x="1175594" y="523220"/>
                </a:cubicBezTo>
                <a:cubicBezTo>
                  <a:pt x="999437" y="544525"/>
                  <a:pt x="814629" y="513748"/>
                  <a:pt x="579360" y="523220"/>
                </a:cubicBezTo>
                <a:cubicBezTo>
                  <a:pt x="344091" y="532692"/>
                  <a:pt x="209037" y="482873"/>
                  <a:pt x="0" y="523220"/>
                </a:cubicBezTo>
                <a:cubicBezTo>
                  <a:pt x="-41534" y="266763"/>
                  <a:pt x="25635" y="257935"/>
                  <a:pt x="0" y="0"/>
                </a:cubicBezTo>
                <a:close/>
              </a:path>
              <a:path w="1687455" h="523220" stroke="0" extrusionOk="0">
                <a:moveTo>
                  <a:pt x="0" y="0"/>
                </a:moveTo>
                <a:cubicBezTo>
                  <a:pt x="251445" y="-12765"/>
                  <a:pt x="306403" y="6841"/>
                  <a:pt x="545610" y="0"/>
                </a:cubicBezTo>
                <a:cubicBezTo>
                  <a:pt x="784817" y="-6841"/>
                  <a:pt x="914329" y="3737"/>
                  <a:pt x="1074346" y="0"/>
                </a:cubicBezTo>
                <a:cubicBezTo>
                  <a:pt x="1234363" y="-3737"/>
                  <a:pt x="1418363" y="12603"/>
                  <a:pt x="1687455" y="0"/>
                </a:cubicBezTo>
                <a:cubicBezTo>
                  <a:pt x="1713750" y="212199"/>
                  <a:pt x="1630239" y="346091"/>
                  <a:pt x="1687455" y="523220"/>
                </a:cubicBezTo>
                <a:cubicBezTo>
                  <a:pt x="1532023" y="539805"/>
                  <a:pt x="1367602" y="466534"/>
                  <a:pt x="1124970" y="523220"/>
                </a:cubicBezTo>
                <a:cubicBezTo>
                  <a:pt x="882339" y="579906"/>
                  <a:pt x="749824" y="465570"/>
                  <a:pt x="545610" y="523220"/>
                </a:cubicBezTo>
                <a:cubicBezTo>
                  <a:pt x="341396" y="580870"/>
                  <a:pt x="268068" y="511229"/>
                  <a:pt x="0" y="523220"/>
                </a:cubicBezTo>
                <a:cubicBezTo>
                  <a:pt x="-38506" y="401859"/>
                  <a:pt x="8474" y="191176"/>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turn</a:t>
            </a:r>
          </a:p>
        </p:txBody>
      </p:sp>
      <p:sp>
        <p:nvSpPr>
          <p:cNvPr id="34" name="矩形 33">
            <a:extLst>
              <a:ext uri="{FF2B5EF4-FFF2-40B4-BE49-F238E27FC236}">
                <a16:creationId xmlns:a16="http://schemas.microsoft.com/office/drawing/2014/main" id="{F7BA0549-F478-476B-9B91-C10229EFFBD7}"/>
              </a:ext>
            </a:extLst>
          </p:cNvPr>
          <p:cNvSpPr/>
          <p:nvPr/>
        </p:nvSpPr>
        <p:spPr>
          <a:xfrm>
            <a:off x="8665476" y="2142131"/>
            <a:ext cx="1687455" cy="523220"/>
          </a:xfrm>
          <a:custGeom>
            <a:avLst/>
            <a:gdLst>
              <a:gd name="connsiteX0" fmla="*/ 0 w 1687455"/>
              <a:gd name="connsiteY0" fmla="*/ 0 h 523220"/>
              <a:gd name="connsiteX1" fmla="*/ 562485 w 1687455"/>
              <a:gd name="connsiteY1" fmla="*/ 0 h 523220"/>
              <a:gd name="connsiteX2" fmla="*/ 1124970 w 1687455"/>
              <a:gd name="connsiteY2" fmla="*/ 0 h 523220"/>
              <a:gd name="connsiteX3" fmla="*/ 1687455 w 1687455"/>
              <a:gd name="connsiteY3" fmla="*/ 0 h 523220"/>
              <a:gd name="connsiteX4" fmla="*/ 1687455 w 1687455"/>
              <a:gd name="connsiteY4" fmla="*/ 523220 h 523220"/>
              <a:gd name="connsiteX5" fmla="*/ 1175594 w 1687455"/>
              <a:gd name="connsiteY5" fmla="*/ 523220 h 523220"/>
              <a:gd name="connsiteX6" fmla="*/ 579360 w 1687455"/>
              <a:gd name="connsiteY6" fmla="*/ 523220 h 523220"/>
              <a:gd name="connsiteX7" fmla="*/ 0 w 1687455"/>
              <a:gd name="connsiteY7" fmla="*/ 523220 h 523220"/>
              <a:gd name="connsiteX8" fmla="*/ 0 w 168745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455" h="523220" fill="none" extrusionOk="0">
                <a:moveTo>
                  <a:pt x="0" y="0"/>
                </a:moveTo>
                <a:cubicBezTo>
                  <a:pt x="254484" y="-11932"/>
                  <a:pt x="362509" y="64987"/>
                  <a:pt x="562485" y="0"/>
                </a:cubicBezTo>
                <a:cubicBezTo>
                  <a:pt x="762461" y="-64987"/>
                  <a:pt x="854993" y="8861"/>
                  <a:pt x="1124970" y="0"/>
                </a:cubicBezTo>
                <a:cubicBezTo>
                  <a:pt x="1394947" y="-8861"/>
                  <a:pt x="1546418" y="48322"/>
                  <a:pt x="1687455" y="0"/>
                </a:cubicBezTo>
                <a:cubicBezTo>
                  <a:pt x="1701324" y="208672"/>
                  <a:pt x="1647399" y="375804"/>
                  <a:pt x="1687455" y="523220"/>
                </a:cubicBezTo>
                <a:cubicBezTo>
                  <a:pt x="1476100" y="530104"/>
                  <a:pt x="1351751" y="501915"/>
                  <a:pt x="1175594" y="523220"/>
                </a:cubicBezTo>
                <a:cubicBezTo>
                  <a:pt x="999437" y="544525"/>
                  <a:pt x="814629" y="513748"/>
                  <a:pt x="579360" y="523220"/>
                </a:cubicBezTo>
                <a:cubicBezTo>
                  <a:pt x="344091" y="532692"/>
                  <a:pt x="209037" y="482873"/>
                  <a:pt x="0" y="523220"/>
                </a:cubicBezTo>
                <a:cubicBezTo>
                  <a:pt x="-41534" y="266763"/>
                  <a:pt x="25635" y="257935"/>
                  <a:pt x="0" y="0"/>
                </a:cubicBezTo>
                <a:close/>
              </a:path>
              <a:path w="1687455" h="523220" stroke="0" extrusionOk="0">
                <a:moveTo>
                  <a:pt x="0" y="0"/>
                </a:moveTo>
                <a:cubicBezTo>
                  <a:pt x="251445" y="-12765"/>
                  <a:pt x="306403" y="6841"/>
                  <a:pt x="545610" y="0"/>
                </a:cubicBezTo>
                <a:cubicBezTo>
                  <a:pt x="784817" y="-6841"/>
                  <a:pt x="914329" y="3737"/>
                  <a:pt x="1074346" y="0"/>
                </a:cubicBezTo>
                <a:cubicBezTo>
                  <a:pt x="1234363" y="-3737"/>
                  <a:pt x="1418363" y="12603"/>
                  <a:pt x="1687455" y="0"/>
                </a:cubicBezTo>
                <a:cubicBezTo>
                  <a:pt x="1713750" y="212199"/>
                  <a:pt x="1630239" y="346091"/>
                  <a:pt x="1687455" y="523220"/>
                </a:cubicBezTo>
                <a:cubicBezTo>
                  <a:pt x="1532023" y="539805"/>
                  <a:pt x="1367602" y="466534"/>
                  <a:pt x="1124970" y="523220"/>
                </a:cubicBezTo>
                <a:cubicBezTo>
                  <a:pt x="882339" y="579906"/>
                  <a:pt x="749824" y="465570"/>
                  <a:pt x="545610" y="523220"/>
                </a:cubicBezTo>
                <a:cubicBezTo>
                  <a:pt x="341396" y="580870"/>
                  <a:pt x="268068" y="511229"/>
                  <a:pt x="0" y="523220"/>
                </a:cubicBezTo>
                <a:cubicBezTo>
                  <a:pt x="-38506" y="401859"/>
                  <a:pt x="8474" y="191176"/>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parse</a:t>
            </a:r>
          </a:p>
        </p:txBody>
      </p:sp>
      <p:sp>
        <p:nvSpPr>
          <p:cNvPr id="37" name="矩形 36">
            <a:extLst>
              <a:ext uri="{FF2B5EF4-FFF2-40B4-BE49-F238E27FC236}">
                <a16:creationId xmlns:a16="http://schemas.microsoft.com/office/drawing/2014/main" id="{F7C112A7-8BA2-401C-A763-86F1DFF8F82E}"/>
              </a:ext>
            </a:extLst>
          </p:cNvPr>
          <p:cNvSpPr/>
          <p:nvPr/>
        </p:nvSpPr>
        <p:spPr>
          <a:xfrm>
            <a:off x="9122502" y="3456329"/>
            <a:ext cx="2042841" cy="523220"/>
          </a:xfrm>
          <a:custGeom>
            <a:avLst/>
            <a:gdLst>
              <a:gd name="connsiteX0" fmla="*/ 0 w 2042841"/>
              <a:gd name="connsiteY0" fmla="*/ 0 h 523220"/>
              <a:gd name="connsiteX1" fmla="*/ 449425 w 2042841"/>
              <a:gd name="connsiteY1" fmla="*/ 0 h 523220"/>
              <a:gd name="connsiteX2" fmla="*/ 960135 w 2042841"/>
              <a:gd name="connsiteY2" fmla="*/ 0 h 523220"/>
              <a:gd name="connsiteX3" fmla="*/ 1511702 w 2042841"/>
              <a:gd name="connsiteY3" fmla="*/ 0 h 523220"/>
              <a:gd name="connsiteX4" fmla="*/ 2042841 w 2042841"/>
              <a:gd name="connsiteY4" fmla="*/ 0 h 523220"/>
              <a:gd name="connsiteX5" fmla="*/ 2042841 w 2042841"/>
              <a:gd name="connsiteY5" fmla="*/ 523220 h 523220"/>
              <a:gd name="connsiteX6" fmla="*/ 1511702 w 2042841"/>
              <a:gd name="connsiteY6" fmla="*/ 523220 h 523220"/>
              <a:gd name="connsiteX7" fmla="*/ 1000992 w 2042841"/>
              <a:gd name="connsiteY7" fmla="*/ 523220 h 523220"/>
              <a:gd name="connsiteX8" fmla="*/ 449425 w 2042841"/>
              <a:gd name="connsiteY8" fmla="*/ 523220 h 523220"/>
              <a:gd name="connsiteX9" fmla="*/ 0 w 2042841"/>
              <a:gd name="connsiteY9" fmla="*/ 523220 h 523220"/>
              <a:gd name="connsiteX10" fmla="*/ 0 w 2042841"/>
              <a:gd name="connsiteY10"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2841" h="523220" fill="none" extrusionOk="0">
                <a:moveTo>
                  <a:pt x="0" y="0"/>
                </a:moveTo>
                <a:cubicBezTo>
                  <a:pt x="169972" y="-18"/>
                  <a:pt x="253126" y="40667"/>
                  <a:pt x="449425" y="0"/>
                </a:cubicBezTo>
                <a:cubicBezTo>
                  <a:pt x="645725" y="-40667"/>
                  <a:pt x="843076" y="29842"/>
                  <a:pt x="960135" y="0"/>
                </a:cubicBezTo>
                <a:cubicBezTo>
                  <a:pt x="1077194" y="-29842"/>
                  <a:pt x="1344311" y="44573"/>
                  <a:pt x="1511702" y="0"/>
                </a:cubicBezTo>
                <a:cubicBezTo>
                  <a:pt x="1679093" y="-44573"/>
                  <a:pt x="1920955" y="20978"/>
                  <a:pt x="2042841" y="0"/>
                </a:cubicBezTo>
                <a:cubicBezTo>
                  <a:pt x="2089398" y="119556"/>
                  <a:pt x="2002807" y="344263"/>
                  <a:pt x="2042841" y="523220"/>
                </a:cubicBezTo>
                <a:cubicBezTo>
                  <a:pt x="1927335" y="571305"/>
                  <a:pt x="1747256" y="476160"/>
                  <a:pt x="1511702" y="523220"/>
                </a:cubicBezTo>
                <a:cubicBezTo>
                  <a:pt x="1276148" y="570280"/>
                  <a:pt x="1187560" y="520588"/>
                  <a:pt x="1000992" y="523220"/>
                </a:cubicBezTo>
                <a:cubicBezTo>
                  <a:pt x="814424" y="525852"/>
                  <a:pt x="567269" y="468824"/>
                  <a:pt x="449425" y="523220"/>
                </a:cubicBezTo>
                <a:cubicBezTo>
                  <a:pt x="331581" y="577616"/>
                  <a:pt x="127692" y="518850"/>
                  <a:pt x="0" y="523220"/>
                </a:cubicBezTo>
                <a:cubicBezTo>
                  <a:pt x="-59187" y="285473"/>
                  <a:pt x="3925" y="241897"/>
                  <a:pt x="0" y="0"/>
                </a:cubicBezTo>
                <a:close/>
              </a:path>
              <a:path w="2042841" h="523220" stroke="0" extrusionOk="0">
                <a:moveTo>
                  <a:pt x="0" y="0"/>
                </a:moveTo>
                <a:cubicBezTo>
                  <a:pt x="130462" y="-16197"/>
                  <a:pt x="361421" y="10098"/>
                  <a:pt x="490282" y="0"/>
                </a:cubicBezTo>
                <a:cubicBezTo>
                  <a:pt x="619143" y="-10098"/>
                  <a:pt x="823280" y="48841"/>
                  <a:pt x="960135" y="0"/>
                </a:cubicBezTo>
                <a:cubicBezTo>
                  <a:pt x="1096990" y="-48841"/>
                  <a:pt x="1396611" y="60303"/>
                  <a:pt x="1511702" y="0"/>
                </a:cubicBezTo>
                <a:cubicBezTo>
                  <a:pt x="1626793" y="-60303"/>
                  <a:pt x="1909857" y="58371"/>
                  <a:pt x="2042841" y="0"/>
                </a:cubicBezTo>
                <a:cubicBezTo>
                  <a:pt x="2051744" y="176756"/>
                  <a:pt x="2004001" y="412206"/>
                  <a:pt x="2042841" y="523220"/>
                </a:cubicBezTo>
                <a:cubicBezTo>
                  <a:pt x="1866575" y="548839"/>
                  <a:pt x="1717204" y="507288"/>
                  <a:pt x="1491274" y="523220"/>
                </a:cubicBezTo>
                <a:cubicBezTo>
                  <a:pt x="1265344" y="539152"/>
                  <a:pt x="1180343" y="488355"/>
                  <a:pt x="1041849" y="523220"/>
                </a:cubicBezTo>
                <a:cubicBezTo>
                  <a:pt x="903355" y="558085"/>
                  <a:pt x="690730" y="510515"/>
                  <a:pt x="510710" y="523220"/>
                </a:cubicBezTo>
                <a:cubicBezTo>
                  <a:pt x="330690" y="535925"/>
                  <a:pt x="111453" y="510105"/>
                  <a:pt x="0" y="523220"/>
                </a:cubicBezTo>
                <a:cubicBezTo>
                  <a:pt x="-44503" y="388621"/>
                  <a:pt x="19330" y="249289"/>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transform</a:t>
            </a:r>
          </a:p>
        </p:txBody>
      </p:sp>
      <p:sp>
        <p:nvSpPr>
          <p:cNvPr id="38" name="矩形 37">
            <a:extLst>
              <a:ext uri="{FF2B5EF4-FFF2-40B4-BE49-F238E27FC236}">
                <a16:creationId xmlns:a16="http://schemas.microsoft.com/office/drawing/2014/main" id="{73E4D60E-6E04-4C1A-AF49-CF655327FD12}"/>
              </a:ext>
            </a:extLst>
          </p:cNvPr>
          <p:cNvSpPr/>
          <p:nvPr/>
        </p:nvSpPr>
        <p:spPr>
          <a:xfrm>
            <a:off x="2162198" y="4321169"/>
            <a:ext cx="1687455" cy="523220"/>
          </a:xfrm>
          <a:custGeom>
            <a:avLst/>
            <a:gdLst>
              <a:gd name="connsiteX0" fmla="*/ 0 w 1687455"/>
              <a:gd name="connsiteY0" fmla="*/ 0 h 523220"/>
              <a:gd name="connsiteX1" fmla="*/ 562485 w 1687455"/>
              <a:gd name="connsiteY1" fmla="*/ 0 h 523220"/>
              <a:gd name="connsiteX2" fmla="*/ 1124970 w 1687455"/>
              <a:gd name="connsiteY2" fmla="*/ 0 h 523220"/>
              <a:gd name="connsiteX3" fmla="*/ 1687455 w 1687455"/>
              <a:gd name="connsiteY3" fmla="*/ 0 h 523220"/>
              <a:gd name="connsiteX4" fmla="*/ 1687455 w 1687455"/>
              <a:gd name="connsiteY4" fmla="*/ 523220 h 523220"/>
              <a:gd name="connsiteX5" fmla="*/ 1175594 w 1687455"/>
              <a:gd name="connsiteY5" fmla="*/ 523220 h 523220"/>
              <a:gd name="connsiteX6" fmla="*/ 579360 w 1687455"/>
              <a:gd name="connsiteY6" fmla="*/ 523220 h 523220"/>
              <a:gd name="connsiteX7" fmla="*/ 0 w 1687455"/>
              <a:gd name="connsiteY7" fmla="*/ 523220 h 523220"/>
              <a:gd name="connsiteX8" fmla="*/ 0 w 168745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455" h="523220" fill="none" extrusionOk="0">
                <a:moveTo>
                  <a:pt x="0" y="0"/>
                </a:moveTo>
                <a:cubicBezTo>
                  <a:pt x="254484" y="-11932"/>
                  <a:pt x="362509" y="64987"/>
                  <a:pt x="562485" y="0"/>
                </a:cubicBezTo>
                <a:cubicBezTo>
                  <a:pt x="762461" y="-64987"/>
                  <a:pt x="854993" y="8861"/>
                  <a:pt x="1124970" y="0"/>
                </a:cubicBezTo>
                <a:cubicBezTo>
                  <a:pt x="1394947" y="-8861"/>
                  <a:pt x="1546418" y="48322"/>
                  <a:pt x="1687455" y="0"/>
                </a:cubicBezTo>
                <a:cubicBezTo>
                  <a:pt x="1701324" y="208672"/>
                  <a:pt x="1647399" y="375804"/>
                  <a:pt x="1687455" y="523220"/>
                </a:cubicBezTo>
                <a:cubicBezTo>
                  <a:pt x="1476100" y="530104"/>
                  <a:pt x="1351751" y="501915"/>
                  <a:pt x="1175594" y="523220"/>
                </a:cubicBezTo>
                <a:cubicBezTo>
                  <a:pt x="999437" y="544525"/>
                  <a:pt x="814629" y="513748"/>
                  <a:pt x="579360" y="523220"/>
                </a:cubicBezTo>
                <a:cubicBezTo>
                  <a:pt x="344091" y="532692"/>
                  <a:pt x="209037" y="482873"/>
                  <a:pt x="0" y="523220"/>
                </a:cubicBezTo>
                <a:cubicBezTo>
                  <a:pt x="-41534" y="266763"/>
                  <a:pt x="25635" y="257935"/>
                  <a:pt x="0" y="0"/>
                </a:cubicBezTo>
                <a:close/>
              </a:path>
              <a:path w="1687455" h="523220" stroke="0" extrusionOk="0">
                <a:moveTo>
                  <a:pt x="0" y="0"/>
                </a:moveTo>
                <a:cubicBezTo>
                  <a:pt x="251445" y="-12765"/>
                  <a:pt x="306403" y="6841"/>
                  <a:pt x="545610" y="0"/>
                </a:cubicBezTo>
                <a:cubicBezTo>
                  <a:pt x="784817" y="-6841"/>
                  <a:pt x="914329" y="3737"/>
                  <a:pt x="1074346" y="0"/>
                </a:cubicBezTo>
                <a:cubicBezTo>
                  <a:pt x="1234363" y="-3737"/>
                  <a:pt x="1418363" y="12603"/>
                  <a:pt x="1687455" y="0"/>
                </a:cubicBezTo>
                <a:cubicBezTo>
                  <a:pt x="1713750" y="212199"/>
                  <a:pt x="1630239" y="346091"/>
                  <a:pt x="1687455" y="523220"/>
                </a:cubicBezTo>
                <a:cubicBezTo>
                  <a:pt x="1532023" y="539805"/>
                  <a:pt x="1367602" y="466534"/>
                  <a:pt x="1124970" y="523220"/>
                </a:cubicBezTo>
                <a:cubicBezTo>
                  <a:pt x="882339" y="579906"/>
                  <a:pt x="749824" y="465570"/>
                  <a:pt x="545610" y="523220"/>
                </a:cubicBezTo>
                <a:cubicBezTo>
                  <a:pt x="341396" y="580870"/>
                  <a:pt x="268068" y="511229"/>
                  <a:pt x="0" y="523220"/>
                </a:cubicBezTo>
                <a:cubicBezTo>
                  <a:pt x="-38506" y="401859"/>
                  <a:pt x="8474" y="191176"/>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change</a:t>
            </a:r>
          </a:p>
        </p:txBody>
      </p:sp>
      <p:sp>
        <p:nvSpPr>
          <p:cNvPr id="39" name="矩形 38">
            <a:extLst>
              <a:ext uri="{FF2B5EF4-FFF2-40B4-BE49-F238E27FC236}">
                <a16:creationId xmlns:a16="http://schemas.microsoft.com/office/drawing/2014/main" id="{157CED4B-15CF-4C86-9A89-AD1D9E6BA598}"/>
              </a:ext>
            </a:extLst>
          </p:cNvPr>
          <p:cNvSpPr/>
          <p:nvPr/>
        </p:nvSpPr>
        <p:spPr>
          <a:xfrm>
            <a:off x="2079059" y="5293747"/>
            <a:ext cx="8987745" cy="523220"/>
          </a:xfrm>
          <a:custGeom>
            <a:avLst/>
            <a:gdLst>
              <a:gd name="connsiteX0" fmla="*/ 0 w 8987745"/>
              <a:gd name="connsiteY0" fmla="*/ 0 h 523220"/>
              <a:gd name="connsiteX1" fmla="*/ 329551 w 8987745"/>
              <a:gd name="connsiteY1" fmla="*/ 0 h 523220"/>
              <a:gd name="connsiteX2" fmla="*/ 928734 w 8987745"/>
              <a:gd name="connsiteY2" fmla="*/ 0 h 523220"/>
              <a:gd name="connsiteX3" fmla="*/ 1617794 w 8987745"/>
              <a:gd name="connsiteY3" fmla="*/ 0 h 523220"/>
              <a:gd name="connsiteX4" fmla="*/ 2396732 w 8987745"/>
              <a:gd name="connsiteY4" fmla="*/ 0 h 523220"/>
              <a:gd name="connsiteX5" fmla="*/ 2726283 w 8987745"/>
              <a:gd name="connsiteY5" fmla="*/ 0 h 523220"/>
              <a:gd name="connsiteX6" fmla="*/ 3415343 w 8987745"/>
              <a:gd name="connsiteY6" fmla="*/ 0 h 523220"/>
              <a:gd name="connsiteX7" fmla="*/ 4104404 w 8987745"/>
              <a:gd name="connsiteY7" fmla="*/ 0 h 523220"/>
              <a:gd name="connsiteX8" fmla="*/ 4613709 w 8987745"/>
              <a:gd name="connsiteY8" fmla="*/ 0 h 523220"/>
              <a:gd name="connsiteX9" fmla="*/ 5212892 w 8987745"/>
              <a:gd name="connsiteY9" fmla="*/ 0 h 523220"/>
              <a:gd name="connsiteX10" fmla="*/ 5812075 w 8987745"/>
              <a:gd name="connsiteY10" fmla="*/ 0 h 523220"/>
              <a:gd name="connsiteX11" fmla="*/ 6141626 w 8987745"/>
              <a:gd name="connsiteY11" fmla="*/ 0 h 523220"/>
              <a:gd name="connsiteX12" fmla="*/ 6920564 w 8987745"/>
              <a:gd name="connsiteY12" fmla="*/ 0 h 523220"/>
              <a:gd name="connsiteX13" fmla="*/ 7250114 w 8987745"/>
              <a:gd name="connsiteY13" fmla="*/ 0 h 523220"/>
              <a:gd name="connsiteX14" fmla="*/ 7939175 w 8987745"/>
              <a:gd name="connsiteY14" fmla="*/ 0 h 523220"/>
              <a:gd name="connsiteX15" fmla="*/ 8987745 w 8987745"/>
              <a:gd name="connsiteY15" fmla="*/ 0 h 523220"/>
              <a:gd name="connsiteX16" fmla="*/ 8987745 w 8987745"/>
              <a:gd name="connsiteY16" fmla="*/ 523220 h 523220"/>
              <a:gd name="connsiteX17" fmla="*/ 8478439 w 8987745"/>
              <a:gd name="connsiteY17" fmla="*/ 523220 h 523220"/>
              <a:gd name="connsiteX18" fmla="*/ 7789379 w 8987745"/>
              <a:gd name="connsiteY18" fmla="*/ 523220 h 523220"/>
              <a:gd name="connsiteX19" fmla="*/ 7010441 w 8987745"/>
              <a:gd name="connsiteY19" fmla="*/ 523220 h 523220"/>
              <a:gd name="connsiteX20" fmla="*/ 6501136 w 8987745"/>
              <a:gd name="connsiteY20" fmla="*/ 523220 h 523220"/>
              <a:gd name="connsiteX21" fmla="*/ 5722198 w 8987745"/>
              <a:gd name="connsiteY21" fmla="*/ 523220 h 523220"/>
              <a:gd name="connsiteX22" fmla="*/ 5123015 w 8987745"/>
              <a:gd name="connsiteY22" fmla="*/ 523220 h 523220"/>
              <a:gd name="connsiteX23" fmla="*/ 4793464 w 8987745"/>
              <a:gd name="connsiteY23" fmla="*/ 523220 h 523220"/>
              <a:gd name="connsiteX24" fmla="*/ 4463913 w 8987745"/>
              <a:gd name="connsiteY24" fmla="*/ 523220 h 523220"/>
              <a:gd name="connsiteX25" fmla="*/ 4134363 w 8987745"/>
              <a:gd name="connsiteY25" fmla="*/ 523220 h 523220"/>
              <a:gd name="connsiteX26" fmla="*/ 3625057 w 8987745"/>
              <a:gd name="connsiteY26" fmla="*/ 523220 h 523220"/>
              <a:gd name="connsiteX27" fmla="*/ 3025874 w 8987745"/>
              <a:gd name="connsiteY27" fmla="*/ 523220 h 523220"/>
              <a:gd name="connsiteX28" fmla="*/ 2246936 w 8987745"/>
              <a:gd name="connsiteY28" fmla="*/ 523220 h 523220"/>
              <a:gd name="connsiteX29" fmla="*/ 1917386 w 8987745"/>
              <a:gd name="connsiteY29" fmla="*/ 523220 h 523220"/>
              <a:gd name="connsiteX30" fmla="*/ 1318203 w 8987745"/>
              <a:gd name="connsiteY30" fmla="*/ 523220 h 523220"/>
              <a:gd name="connsiteX31" fmla="*/ 898775 w 8987745"/>
              <a:gd name="connsiteY31" fmla="*/ 523220 h 523220"/>
              <a:gd name="connsiteX32" fmla="*/ 0 w 8987745"/>
              <a:gd name="connsiteY32" fmla="*/ 523220 h 523220"/>
              <a:gd name="connsiteX33" fmla="*/ 0 w 8987745"/>
              <a:gd name="connsiteY33"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87745" h="523220" fill="none" extrusionOk="0">
                <a:moveTo>
                  <a:pt x="0" y="0"/>
                </a:moveTo>
                <a:cubicBezTo>
                  <a:pt x="75601" y="-33696"/>
                  <a:pt x="180449" y="17064"/>
                  <a:pt x="329551" y="0"/>
                </a:cubicBezTo>
                <a:cubicBezTo>
                  <a:pt x="478653" y="-17064"/>
                  <a:pt x="702818" y="28536"/>
                  <a:pt x="928734" y="0"/>
                </a:cubicBezTo>
                <a:cubicBezTo>
                  <a:pt x="1154650" y="-28536"/>
                  <a:pt x="1468530" y="72107"/>
                  <a:pt x="1617794" y="0"/>
                </a:cubicBezTo>
                <a:cubicBezTo>
                  <a:pt x="1767058" y="-72107"/>
                  <a:pt x="2200657" y="40919"/>
                  <a:pt x="2396732" y="0"/>
                </a:cubicBezTo>
                <a:cubicBezTo>
                  <a:pt x="2592807" y="-40919"/>
                  <a:pt x="2646020" y="35637"/>
                  <a:pt x="2726283" y="0"/>
                </a:cubicBezTo>
                <a:cubicBezTo>
                  <a:pt x="2806546" y="-35637"/>
                  <a:pt x="3270601" y="14977"/>
                  <a:pt x="3415343" y="0"/>
                </a:cubicBezTo>
                <a:cubicBezTo>
                  <a:pt x="3560085" y="-14977"/>
                  <a:pt x="3954027" y="62986"/>
                  <a:pt x="4104404" y="0"/>
                </a:cubicBezTo>
                <a:cubicBezTo>
                  <a:pt x="4254781" y="-62986"/>
                  <a:pt x="4505330" y="54720"/>
                  <a:pt x="4613709" y="0"/>
                </a:cubicBezTo>
                <a:cubicBezTo>
                  <a:pt x="4722089" y="-54720"/>
                  <a:pt x="5027599" y="9856"/>
                  <a:pt x="5212892" y="0"/>
                </a:cubicBezTo>
                <a:cubicBezTo>
                  <a:pt x="5398185" y="-9856"/>
                  <a:pt x="5658808" y="68443"/>
                  <a:pt x="5812075" y="0"/>
                </a:cubicBezTo>
                <a:cubicBezTo>
                  <a:pt x="5965342" y="-68443"/>
                  <a:pt x="6025646" y="29645"/>
                  <a:pt x="6141626" y="0"/>
                </a:cubicBezTo>
                <a:cubicBezTo>
                  <a:pt x="6257606" y="-29645"/>
                  <a:pt x="6688835" y="57184"/>
                  <a:pt x="6920564" y="0"/>
                </a:cubicBezTo>
                <a:cubicBezTo>
                  <a:pt x="7152293" y="-57184"/>
                  <a:pt x="7095501" y="33353"/>
                  <a:pt x="7250114" y="0"/>
                </a:cubicBezTo>
                <a:cubicBezTo>
                  <a:pt x="7404727" y="-33353"/>
                  <a:pt x="7682833" y="80321"/>
                  <a:pt x="7939175" y="0"/>
                </a:cubicBezTo>
                <a:cubicBezTo>
                  <a:pt x="8195517" y="-80321"/>
                  <a:pt x="8697569" y="8958"/>
                  <a:pt x="8987745" y="0"/>
                </a:cubicBezTo>
                <a:cubicBezTo>
                  <a:pt x="9030984" y="159020"/>
                  <a:pt x="8958451" y="350447"/>
                  <a:pt x="8987745" y="523220"/>
                </a:cubicBezTo>
                <a:cubicBezTo>
                  <a:pt x="8816122" y="572721"/>
                  <a:pt x="8665433" y="494898"/>
                  <a:pt x="8478439" y="523220"/>
                </a:cubicBezTo>
                <a:cubicBezTo>
                  <a:pt x="8291445" y="551542"/>
                  <a:pt x="8010174" y="513465"/>
                  <a:pt x="7789379" y="523220"/>
                </a:cubicBezTo>
                <a:cubicBezTo>
                  <a:pt x="7568584" y="532975"/>
                  <a:pt x="7311810" y="498364"/>
                  <a:pt x="7010441" y="523220"/>
                </a:cubicBezTo>
                <a:cubicBezTo>
                  <a:pt x="6709072" y="548076"/>
                  <a:pt x="6672647" y="490493"/>
                  <a:pt x="6501136" y="523220"/>
                </a:cubicBezTo>
                <a:cubicBezTo>
                  <a:pt x="6329626" y="555947"/>
                  <a:pt x="5985213" y="491386"/>
                  <a:pt x="5722198" y="523220"/>
                </a:cubicBezTo>
                <a:cubicBezTo>
                  <a:pt x="5459183" y="555054"/>
                  <a:pt x="5263323" y="465694"/>
                  <a:pt x="5123015" y="523220"/>
                </a:cubicBezTo>
                <a:cubicBezTo>
                  <a:pt x="4982707" y="580746"/>
                  <a:pt x="4902712" y="522859"/>
                  <a:pt x="4793464" y="523220"/>
                </a:cubicBezTo>
                <a:cubicBezTo>
                  <a:pt x="4684216" y="523581"/>
                  <a:pt x="4607007" y="521883"/>
                  <a:pt x="4463913" y="523220"/>
                </a:cubicBezTo>
                <a:cubicBezTo>
                  <a:pt x="4320819" y="524557"/>
                  <a:pt x="4229175" y="509296"/>
                  <a:pt x="4134363" y="523220"/>
                </a:cubicBezTo>
                <a:cubicBezTo>
                  <a:pt x="4039551" y="537144"/>
                  <a:pt x="3736603" y="512908"/>
                  <a:pt x="3625057" y="523220"/>
                </a:cubicBezTo>
                <a:cubicBezTo>
                  <a:pt x="3513511" y="533532"/>
                  <a:pt x="3271301" y="467929"/>
                  <a:pt x="3025874" y="523220"/>
                </a:cubicBezTo>
                <a:cubicBezTo>
                  <a:pt x="2780447" y="578511"/>
                  <a:pt x="2569003" y="466781"/>
                  <a:pt x="2246936" y="523220"/>
                </a:cubicBezTo>
                <a:cubicBezTo>
                  <a:pt x="1924869" y="579659"/>
                  <a:pt x="2028688" y="488600"/>
                  <a:pt x="1917386" y="523220"/>
                </a:cubicBezTo>
                <a:cubicBezTo>
                  <a:pt x="1806084" y="557840"/>
                  <a:pt x="1450097" y="519399"/>
                  <a:pt x="1318203" y="523220"/>
                </a:cubicBezTo>
                <a:cubicBezTo>
                  <a:pt x="1186309" y="527041"/>
                  <a:pt x="1095829" y="479407"/>
                  <a:pt x="898775" y="523220"/>
                </a:cubicBezTo>
                <a:cubicBezTo>
                  <a:pt x="701721" y="567033"/>
                  <a:pt x="396956" y="472563"/>
                  <a:pt x="0" y="523220"/>
                </a:cubicBezTo>
                <a:cubicBezTo>
                  <a:pt x="-30384" y="288522"/>
                  <a:pt x="61134" y="186391"/>
                  <a:pt x="0" y="0"/>
                </a:cubicBezTo>
                <a:close/>
              </a:path>
              <a:path w="8987745" h="523220" stroke="0" extrusionOk="0">
                <a:moveTo>
                  <a:pt x="0" y="0"/>
                </a:moveTo>
                <a:cubicBezTo>
                  <a:pt x="147084" y="-36263"/>
                  <a:pt x="174307" y="11299"/>
                  <a:pt x="329551" y="0"/>
                </a:cubicBezTo>
                <a:cubicBezTo>
                  <a:pt x="484795" y="-11299"/>
                  <a:pt x="578343" y="48769"/>
                  <a:pt x="748979" y="0"/>
                </a:cubicBezTo>
                <a:cubicBezTo>
                  <a:pt x="919615" y="-48769"/>
                  <a:pt x="1215261" y="32633"/>
                  <a:pt x="1348162" y="0"/>
                </a:cubicBezTo>
                <a:cubicBezTo>
                  <a:pt x="1481063" y="-32633"/>
                  <a:pt x="1757927" y="21477"/>
                  <a:pt x="1947345" y="0"/>
                </a:cubicBezTo>
                <a:cubicBezTo>
                  <a:pt x="2136763" y="-21477"/>
                  <a:pt x="2163549" y="4958"/>
                  <a:pt x="2276895" y="0"/>
                </a:cubicBezTo>
                <a:cubicBezTo>
                  <a:pt x="2390241" y="-4958"/>
                  <a:pt x="2668298" y="2907"/>
                  <a:pt x="2965956" y="0"/>
                </a:cubicBezTo>
                <a:cubicBezTo>
                  <a:pt x="3263614" y="-2907"/>
                  <a:pt x="3456696" y="21852"/>
                  <a:pt x="3655016" y="0"/>
                </a:cubicBezTo>
                <a:cubicBezTo>
                  <a:pt x="3853336" y="-21852"/>
                  <a:pt x="4043774" y="62896"/>
                  <a:pt x="4344077" y="0"/>
                </a:cubicBezTo>
                <a:cubicBezTo>
                  <a:pt x="4644380" y="-62896"/>
                  <a:pt x="4698590" y="18295"/>
                  <a:pt x="5033137" y="0"/>
                </a:cubicBezTo>
                <a:cubicBezTo>
                  <a:pt x="5367684" y="-18295"/>
                  <a:pt x="5348216" y="31382"/>
                  <a:pt x="5632320" y="0"/>
                </a:cubicBezTo>
                <a:cubicBezTo>
                  <a:pt x="5916424" y="-31382"/>
                  <a:pt x="5878895" y="27910"/>
                  <a:pt x="5961871" y="0"/>
                </a:cubicBezTo>
                <a:cubicBezTo>
                  <a:pt x="6044847" y="-27910"/>
                  <a:pt x="6225424" y="2790"/>
                  <a:pt x="6291422" y="0"/>
                </a:cubicBezTo>
                <a:cubicBezTo>
                  <a:pt x="6357420" y="-2790"/>
                  <a:pt x="6532538" y="1403"/>
                  <a:pt x="6710850" y="0"/>
                </a:cubicBezTo>
                <a:cubicBezTo>
                  <a:pt x="6889162" y="-1403"/>
                  <a:pt x="6958826" y="32448"/>
                  <a:pt x="7130278" y="0"/>
                </a:cubicBezTo>
                <a:cubicBezTo>
                  <a:pt x="7301730" y="-32448"/>
                  <a:pt x="7432056" y="15241"/>
                  <a:pt x="7729461" y="0"/>
                </a:cubicBezTo>
                <a:cubicBezTo>
                  <a:pt x="8026866" y="-15241"/>
                  <a:pt x="8029945" y="18578"/>
                  <a:pt x="8148889" y="0"/>
                </a:cubicBezTo>
                <a:cubicBezTo>
                  <a:pt x="8267833" y="-18578"/>
                  <a:pt x="8710138" y="50345"/>
                  <a:pt x="8987745" y="0"/>
                </a:cubicBezTo>
                <a:cubicBezTo>
                  <a:pt x="9024269" y="140060"/>
                  <a:pt x="8942572" y="315968"/>
                  <a:pt x="8987745" y="523220"/>
                </a:cubicBezTo>
                <a:cubicBezTo>
                  <a:pt x="8808647" y="546180"/>
                  <a:pt x="8699588" y="501420"/>
                  <a:pt x="8568317" y="523220"/>
                </a:cubicBezTo>
                <a:cubicBezTo>
                  <a:pt x="8437046" y="545020"/>
                  <a:pt x="8212098" y="518339"/>
                  <a:pt x="8059011" y="523220"/>
                </a:cubicBezTo>
                <a:cubicBezTo>
                  <a:pt x="7905924" y="528101"/>
                  <a:pt x="7844212" y="476018"/>
                  <a:pt x="7639583" y="523220"/>
                </a:cubicBezTo>
                <a:cubicBezTo>
                  <a:pt x="7434954" y="570422"/>
                  <a:pt x="7325565" y="501781"/>
                  <a:pt x="7040400" y="523220"/>
                </a:cubicBezTo>
                <a:cubicBezTo>
                  <a:pt x="6755235" y="544659"/>
                  <a:pt x="6791584" y="519970"/>
                  <a:pt x="6710850" y="523220"/>
                </a:cubicBezTo>
                <a:cubicBezTo>
                  <a:pt x="6630116" y="526470"/>
                  <a:pt x="6270325" y="490004"/>
                  <a:pt x="6111667" y="523220"/>
                </a:cubicBezTo>
                <a:cubicBezTo>
                  <a:pt x="5953009" y="556436"/>
                  <a:pt x="5750429" y="497573"/>
                  <a:pt x="5512484" y="523220"/>
                </a:cubicBezTo>
                <a:cubicBezTo>
                  <a:pt x="5274539" y="548867"/>
                  <a:pt x="5155309" y="484175"/>
                  <a:pt x="5003178" y="523220"/>
                </a:cubicBezTo>
                <a:cubicBezTo>
                  <a:pt x="4851047" y="562265"/>
                  <a:pt x="4675171" y="512874"/>
                  <a:pt x="4583750" y="523220"/>
                </a:cubicBezTo>
                <a:cubicBezTo>
                  <a:pt x="4492329" y="533566"/>
                  <a:pt x="4380496" y="504588"/>
                  <a:pt x="4254199" y="523220"/>
                </a:cubicBezTo>
                <a:cubicBezTo>
                  <a:pt x="4127902" y="541852"/>
                  <a:pt x="3822196" y="471253"/>
                  <a:pt x="3565139" y="523220"/>
                </a:cubicBezTo>
                <a:cubicBezTo>
                  <a:pt x="3308082" y="575187"/>
                  <a:pt x="3170490" y="480448"/>
                  <a:pt x="2965956" y="523220"/>
                </a:cubicBezTo>
                <a:cubicBezTo>
                  <a:pt x="2761422" y="565992"/>
                  <a:pt x="2435962" y="451803"/>
                  <a:pt x="2276895" y="523220"/>
                </a:cubicBezTo>
                <a:cubicBezTo>
                  <a:pt x="2117828" y="594637"/>
                  <a:pt x="1707803" y="522980"/>
                  <a:pt x="1497958" y="523220"/>
                </a:cubicBezTo>
                <a:cubicBezTo>
                  <a:pt x="1288113" y="523460"/>
                  <a:pt x="1132359" y="484055"/>
                  <a:pt x="898775" y="523220"/>
                </a:cubicBezTo>
                <a:cubicBezTo>
                  <a:pt x="665191" y="562385"/>
                  <a:pt x="288532" y="428966"/>
                  <a:pt x="0" y="523220"/>
                </a:cubicBezTo>
                <a:cubicBezTo>
                  <a:pt x="-19001" y="401235"/>
                  <a:pt x="7943" y="259660"/>
                  <a:pt x="0" y="0"/>
                </a:cubicBezTo>
                <a:close/>
              </a:path>
            </a:pathLst>
          </a:custGeom>
          <a:solidFill>
            <a:schemeClr val="accent6">
              <a:lumMod val="40000"/>
              <a:lumOff val="6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Different verbs are used to express the same functionality</a:t>
            </a:r>
          </a:p>
        </p:txBody>
      </p:sp>
      <p:sp>
        <p:nvSpPr>
          <p:cNvPr id="40" name="文本框 39">
            <a:extLst>
              <a:ext uri="{FF2B5EF4-FFF2-40B4-BE49-F238E27FC236}">
                <a16:creationId xmlns:a16="http://schemas.microsoft.com/office/drawing/2014/main" id="{6888F941-755E-455B-AD63-21B71EA7FC1D}"/>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13" name="音频 12">
            <a:hlinkClick r:id="" action="ppaction://media"/>
            <a:extLst>
              <a:ext uri="{FF2B5EF4-FFF2-40B4-BE49-F238E27FC236}">
                <a16:creationId xmlns:a16="http://schemas.microsoft.com/office/drawing/2014/main" id="{4967D37E-8CEA-405E-925A-7BFE4746CBD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401367029"/>
      </p:ext>
    </p:extLst>
  </p:cSld>
  <p:clrMapOvr>
    <a:masterClrMapping/>
  </p:clrMapOvr>
  <mc:AlternateContent xmlns:mc="http://schemas.openxmlformats.org/markup-compatibility/2006">
    <mc:Choice xmlns:p14="http://schemas.microsoft.com/office/powerpoint/2010/main" Requires="p14">
      <p:transition p14:dur="10" advTm="21308"/>
    </mc:Choice>
    <mc:Fallback>
      <p:transition advTm="2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3"/>
                </p:tgtEl>
              </p:cMediaNode>
            </p:audio>
          </p:childTnLst>
        </p:cTn>
      </p:par>
    </p:tnLst>
    <p:bldLst>
      <p:bldP spid="29" grpId="0"/>
      <p:bldP spid="31" grpId="0" animBg="1"/>
      <p:bldP spid="33" grpId="0" animBg="1"/>
      <p:bldP spid="34" grpId="0" animBg="1"/>
      <p:bldP spid="37" grpId="0" animBg="1"/>
      <p:bldP spid="38" grpId="0" animBg="1"/>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7" name="图片 26">
            <a:extLst>
              <a:ext uri="{FF2B5EF4-FFF2-40B4-BE49-F238E27FC236}">
                <a16:creationId xmlns:a16="http://schemas.microsoft.com/office/drawing/2014/main" id="{15A40DB8-7D18-4935-AF72-BB300ADCB8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625" y="1508054"/>
            <a:ext cx="4938749" cy="3660356"/>
          </a:xfrm>
          <a:prstGeom prst="rect">
            <a:avLst/>
          </a:prstGeom>
        </p:spPr>
      </p:pic>
      <p:sp>
        <p:nvSpPr>
          <p:cNvPr id="29" name="矩形 28">
            <a:extLst>
              <a:ext uri="{FF2B5EF4-FFF2-40B4-BE49-F238E27FC236}">
                <a16:creationId xmlns:a16="http://schemas.microsoft.com/office/drawing/2014/main" id="{4E47842B-D57B-4D4B-B056-3D09A6429366}"/>
              </a:ext>
            </a:extLst>
          </p:cNvPr>
          <p:cNvSpPr/>
          <p:nvPr/>
        </p:nvSpPr>
        <p:spPr>
          <a:xfrm>
            <a:off x="5028123" y="1348794"/>
            <a:ext cx="2004329" cy="584775"/>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Verb Gap</a:t>
            </a:r>
          </a:p>
        </p:txBody>
      </p:sp>
      <p:sp>
        <p:nvSpPr>
          <p:cNvPr id="33" name="矩形 32">
            <a:extLst>
              <a:ext uri="{FF2B5EF4-FFF2-40B4-BE49-F238E27FC236}">
                <a16:creationId xmlns:a16="http://schemas.microsoft.com/office/drawing/2014/main" id="{3A6DF54E-E789-4778-8EE3-90D26DF1A9D3}"/>
              </a:ext>
            </a:extLst>
          </p:cNvPr>
          <p:cNvSpPr/>
          <p:nvPr/>
        </p:nvSpPr>
        <p:spPr>
          <a:xfrm>
            <a:off x="400423" y="3076621"/>
            <a:ext cx="2456464" cy="523220"/>
          </a:xfrm>
          <a:custGeom>
            <a:avLst/>
            <a:gdLst>
              <a:gd name="connsiteX0" fmla="*/ 0 w 2456464"/>
              <a:gd name="connsiteY0" fmla="*/ 0 h 523220"/>
              <a:gd name="connsiteX1" fmla="*/ 466728 w 2456464"/>
              <a:gd name="connsiteY1" fmla="*/ 0 h 523220"/>
              <a:gd name="connsiteX2" fmla="*/ 958021 w 2456464"/>
              <a:gd name="connsiteY2" fmla="*/ 0 h 523220"/>
              <a:gd name="connsiteX3" fmla="*/ 1498443 w 2456464"/>
              <a:gd name="connsiteY3" fmla="*/ 0 h 523220"/>
              <a:gd name="connsiteX4" fmla="*/ 1965171 w 2456464"/>
              <a:gd name="connsiteY4" fmla="*/ 0 h 523220"/>
              <a:gd name="connsiteX5" fmla="*/ 2456464 w 2456464"/>
              <a:gd name="connsiteY5" fmla="*/ 0 h 523220"/>
              <a:gd name="connsiteX6" fmla="*/ 2456464 w 2456464"/>
              <a:gd name="connsiteY6" fmla="*/ 523220 h 523220"/>
              <a:gd name="connsiteX7" fmla="*/ 2014300 w 2456464"/>
              <a:gd name="connsiteY7" fmla="*/ 523220 h 523220"/>
              <a:gd name="connsiteX8" fmla="*/ 1547572 w 2456464"/>
              <a:gd name="connsiteY8" fmla="*/ 523220 h 523220"/>
              <a:gd name="connsiteX9" fmla="*/ 1056280 w 2456464"/>
              <a:gd name="connsiteY9" fmla="*/ 523220 h 523220"/>
              <a:gd name="connsiteX10" fmla="*/ 589551 w 2456464"/>
              <a:gd name="connsiteY10" fmla="*/ 523220 h 523220"/>
              <a:gd name="connsiteX11" fmla="*/ 0 w 2456464"/>
              <a:gd name="connsiteY11" fmla="*/ 523220 h 523220"/>
              <a:gd name="connsiteX12" fmla="*/ 0 w 2456464"/>
              <a:gd name="connsiteY1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56464" h="523220" fill="none" extrusionOk="0">
                <a:moveTo>
                  <a:pt x="0" y="0"/>
                </a:moveTo>
                <a:cubicBezTo>
                  <a:pt x="154188" y="-21564"/>
                  <a:pt x="318793" y="47692"/>
                  <a:pt x="466728" y="0"/>
                </a:cubicBezTo>
                <a:cubicBezTo>
                  <a:pt x="614663" y="-47692"/>
                  <a:pt x="735792" y="5971"/>
                  <a:pt x="958021" y="0"/>
                </a:cubicBezTo>
                <a:cubicBezTo>
                  <a:pt x="1180250" y="-5971"/>
                  <a:pt x="1230891" y="20348"/>
                  <a:pt x="1498443" y="0"/>
                </a:cubicBezTo>
                <a:cubicBezTo>
                  <a:pt x="1765995" y="-20348"/>
                  <a:pt x="1855729" y="38658"/>
                  <a:pt x="1965171" y="0"/>
                </a:cubicBezTo>
                <a:cubicBezTo>
                  <a:pt x="2074613" y="-38658"/>
                  <a:pt x="2260780" y="24002"/>
                  <a:pt x="2456464" y="0"/>
                </a:cubicBezTo>
                <a:cubicBezTo>
                  <a:pt x="2493616" y="108319"/>
                  <a:pt x="2413397" y="367483"/>
                  <a:pt x="2456464" y="523220"/>
                </a:cubicBezTo>
                <a:cubicBezTo>
                  <a:pt x="2365171" y="532096"/>
                  <a:pt x="2212948" y="520987"/>
                  <a:pt x="2014300" y="523220"/>
                </a:cubicBezTo>
                <a:cubicBezTo>
                  <a:pt x="1815652" y="525453"/>
                  <a:pt x="1715551" y="471418"/>
                  <a:pt x="1547572" y="523220"/>
                </a:cubicBezTo>
                <a:cubicBezTo>
                  <a:pt x="1379593" y="575022"/>
                  <a:pt x="1179380" y="518894"/>
                  <a:pt x="1056280" y="523220"/>
                </a:cubicBezTo>
                <a:cubicBezTo>
                  <a:pt x="933180" y="527546"/>
                  <a:pt x="822688" y="483892"/>
                  <a:pt x="589551" y="523220"/>
                </a:cubicBezTo>
                <a:cubicBezTo>
                  <a:pt x="356414" y="562548"/>
                  <a:pt x="174614" y="517302"/>
                  <a:pt x="0" y="523220"/>
                </a:cubicBezTo>
                <a:cubicBezTo>
                  <a:pt x="-50005" y="310803"/>
                  <a:pt x="22771" y="152778"/>
                  <a:pt x="0" y="0"/>
                </a:cubicBezTo>
                <a:close/>
              </a:path>
              <a:path w="2456464" h="523220" stroke="0" extrusionOk="0">
                <a:moveTo>
                  <a:pt x="0" y="0"/>
                </a:moveTo>
                <a:cubicBezTo>
                  <a:pt x="160924" y="-48655"/>
                  <a:pt x="252797" y="39504"/>
                  <a:pt x="466728" y="0"/>
                </a:cubicBezTo>
                <a:cubicBezTo>
                  <a:pt x="680659" y="-39504"/>
                  <a:pt x="761245" y="9983"/>
                  <a:pt x="908892" y="0"/>
                </a:cubicBezTo>
                <a:cubicBezTo>
                  <a:pt x="1056539" y="-9983"/>
                  <a:pt x="1292504" y="59951"/>
                  <a:pt x="1449314" y="0"/>
                </a:cubicBezTo>
                <a:cubicBezTo>
                  <a:pt x="1606124" y="-59951"/>
                  <a:pt x="1710826" y="38154"/>
                  <a:pt x="1866913" y="0"/>
                </a:cubicBezTo>
                <a:cubicBezTo>
                  <a:pt x="2023000" y="-38154"/>
                  <a:pt x="2218901" y="70621"/>
                  <a:pt x="2456464" y="0"/>
                </a:cubicBezTo>
                <a:cubicBezTo>
                  <a:pt x="2498475" y="178910"/>
                  <a:pt x="2420284" y="367530"/>
                  <a:pt x="2456464" y="523220"/>
                </a:cubicBezTo>
                <a:cubicBezTo>
                  <a:pt x="2321410" y="557005"/>
                  <a:pt x="2170268" y="493874"/>
                  <a:pt x="2014300" y="523220"/>
                </a:cubicBezTo>
                <a:cubicBezTo>
                  <a:pt x="1858332" y="552566"/>
                  <a:pt x="1752063" y="496087"/>
                  <a:pt x="1498443" y="523220"/>
                </a:cubicBezTo>
                <a:cubicBezTo>
                  <a:pt x="1244823" y="550353"/>
                  <a:pt x="1210342" y="471597"/>
                  <a:pt x="1031715" y="523220"/>
                </a:cubicBezTo>
                <a:cubicBezTo>
                  <a:pt x="853088" y="574843"/>
                  <a:pt x="767751" y="488239"/>
                  <a:pt x="540422" y="523220"/>
                </a:cubicBezTo>
                <a:cubicBezTo>
                  <a:pt x="313093" y="558201"/>
                  <a:pt x="174849" y="467834"/>
                  <a:pt x="0" y="523220"/>
                </a:cubicBezTo>
                <a:cubicBezTo>
                  <a:pt x="-49767" y="281841"/>
                  <a:pt x="7918" y="110089"/>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return the size </a:t>
            </a:r>
          </a:p>
        </p:txBody>
      </p:sp>
      <p:sp>
        <p:nvSpPr>
          <p:cNvPr id="37" name="矩形 36">
            <a:extLst>
              <a:ext uri="{FF2B5EF4-FFF2-40B4-BE49-F238E27FC236}">
                <a16:creationId xmlns:a16="http://schemas.microsoft.com/office/drawing/2014/main" id="{F7C112A7-8BA2-401C-A763-86F1DFF8F82E}"/>
              </a:ext>
            </a:extLst>
          </p:cNvPr>
          <p:cNvSpPr/>
          <p:nvPr/>
        </p:nvSpPr>
        <p:spPr>
          <a:xfrm>
            <a:off x="8665476" y="2861178"/>
            <a:ext cx="3157805" cy="954107"/>
          </a:xfrm>
          <a:custGeom>
            <a:avLst/>
            <a:gdLst>
              <a:gd name="connsiteX0" fmla="*/ 0 w 3157805"/>
              <a:gd name="connsiteY0" fmla="*/ 0 h 954107"/>
              <a:gd name="connsiteX1" fmla="*/ 494723 w 3157805"/>
              <a:gd name="connsiteY1" fmla="*/ 0 h 954107"/>
              <a:gd name="connsiteX2" fmla="*/ 1052602 w 3157805"/>
              <a:gd name="connsiteY2" fmla="*/ 0 h 954107"/>
              <a:gd name="connsiteX3" fmla="*/ 1547324 w 3157805"/>
              <a:gd name="connsiteY3" fmla="*/ 0 h 954107"/>
              <a:gd name="connsiteX4" fmla="*/ 2010469 w 3157805"/>
              <a:gd name="connsiteY4" fmla="*/ 0 h 954107"/>
              <a:gd name="connsiteX5" fmla="*/ 2505192 w 3157805"/>
              <a:gd name="connsiteY5" fmla="*/ 0 h 954107"/>
              <a:gd name="connsiteX6" fmla="*/ 3157805 w 3157805"/>
              <a:gd name="connsiteY6" fmla="*/ 0 h 954107"/>
              <a:gd name="connsiteX7" fmla="*/ 3157805 w 3157805"/>
              <a:gd name="connsiteY7" fmla="*/ 448430 h 954107"/>
              <a:gd name="connsiteX8" fmla="*/ 3157805 w 3157805"/>
              <a:gd name="connsiteY8" fmla="*/ 954107 h 954107"/>
              <a:gd name="connsiteX9" fmla="*/ 2694660 w 3157805"/>
              <a:gd name="connsiteY9" fmla="*/ 954107 h 954107"/>
              <a:gd name="connsiteX10" fmla="*/ 2263094 w 3157805"/>
              <a:gd name="connsiteY10" fmla="*/ 954107 h 954107"/>
              <a:gd name="connsiteX11" fmla="*/ 1799949 w 3157805"/>
              <a:gd name="connsiteY11" fmla="*/ 954107 h 954107"/>
              <a:gd name="connsiteX12" fmla="*/ 1210492 w 3157805"/>
              <a:gd name="connsiteY12" fmla="*/ 954107 h 954107"/>
              <a:gd name="connsiteX13" fmla="*/ 652613 w 3157805"/>
              <a:gd name="connsiteY13" fmla="*/ 954107 h 954107"/>
              <a:gd name="connsiteX14" fmla="*/ 0 w 3157805"/>
              <a:gd name="connsiteY14" fmla="*/ 954107 h 954107"/>
              <a:gd name="connsiteX15" fmla="*/ 0 w 3157805"/>
              <a:gd name="connsiteY15" fmla="*/ 505677 h 954107"/>
              <a:gd name="connsiteX16" fmla="*/ 0 w 3157805"/>
              <a:gd name="connsiteY16"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7805" h="954107" fill="none" extrusionOk="0">
                <a:moveTo>
                  <a:pt x="0" y="0"/>
                </a:moveTo>
                <a:cubicBezTo>
                  <a:pt x="132927" y="-30412"/>
                  <a:pt x="288751" y="57226"/>
                  <a:pt x="494723" y="0"/>
                </a:cubicBezTo>
                <a:cubicBezTo>
                  <a:pt x="700695" y="-57226"/>
                  <a:pt x="892053" y="49835"/>
                  <a:pt x="1052602" y="0"/>
                </a:cubicBezTo>
                <a:cubicBezTo>
                  <a:pt x="1213151" y="-49835"/>
                  <a:pt x="1397890" y="19897"/>
                  <a:pt x="1547324" y="0"/>
                </a:cubicBezTo>
                <a:cubicBezTo>
                  <a:pt x="1696758" y="-19897"/>
                  <a:pt x="1904493" y="1062"/>
                  <a:pt x="2010469" y="0"/>
                </a:cubicBezTo>
                <a:cubicBezTo>
                  <a:pt x="2116445" y="-1062"/>
                  <a:pt x="2382333" y="55304"/>
                  <a:pt x="2505192" y="0"/>
                </a:cubicBezTo>
                <a:cubicBezTo>
                  <a:pt x="2628051" y="-55304"/>
                  <a:pt x="2879748" y="75182"/>
                  <a:pt x="3157805" y="0"/>
                </a:cubicBezTo>
                <a:cubicBezTo>
                  <a:pt x="3169243" y="127862"/>
                  <a:pt x="3109723" y="230401"/>
                  <a:pt x="3157805" y="448430"/>
                </a:cubicBezTo>
                <a:cubicBezTo>
                  <a:pt x="3205887" y="666459"/>
                  <a:pt x="3139333" y="702391"/>
                  <a:pt x="3157805" y="954107"/>
                </a:cubicBezTo>
                <a:cubicBezTo>
                  <a:pt x="3049424" y="1009491"/>
                  <a:pt x="2822712" y="929348"/>
                  <a:pt x="2694660" y="954107"/>
                </a:cubicBezTo>
                <a:cubicBezTo>
                  <a:pt x="2566608" y="978866"/>
                  <a:pt x="2475175" y="951765"/>
                  <a:pt x="2263094" y="954107"/>
                </a:cubicBezTo>
                <a:cubicBezTo>
                  <a:pt x="2051013" y="956449"/>
                  <a:pt x="1953385" y="924407"/>
                  <a:pt x="1799949" y="954107"/>
                </a:cubicBezTo>
                <a:cubicBezTo>
                  <a:pt x="1646514" y="983807"/>
                  <a:pt x="1384067" y="946088"/>
                  <a:pt x="1210492" y="954107"/>
                </a:cubicBezTo>
                <a:cubicBezTo>
                  <a:pt x="1036917" y="962126"/>
                  <a:pt x="908115" y="893065"/>
                  <a:pt x="652613" y="954107"/>
                </a:cubicBezTo>
                <a:cubicBezTo>
                  <a:pt x="397111" y="1015149"/>
                  <a:pt x="135379" y="932402"/>
                  <a:pt x="0" y="954107"/>
                </a:cubicBezTo>
                <a:cubicBezTo>
                  <a:pt x="-9444" y="735390"/>
                  <a:pt x="40557" y="596129"/>
                  <a:pt x="0" y="505677"/>
                </a:cubicBezTo>
                <a:cubicBezTo>
                  <a:pt x="-40557" y="415225"/>
                  <a:pt x="22946" y="110689"/>
                  <a:pt x="0" y="0"/>
                </a:cubicBezTo>
                <a:close/>
              </a:path>
              <a:path w="3157805" h="954107" stroke="0" extrusionOk="0">
                <a:moveTo>
                  <a:pt x="0" y="0"/>
                </a:moveTo>
                <a:cubicBezTo>
                  <a:pt x="221366" y="-17661"/>
                  <a:pt x="392141" y="2174"/>
                  <a:pt x="494723" y="0"/>
                </a:cubicBezTo>
                <a:cubicBezTo>
                  <a:pt x="597305" y="-2174"/>
                  <a:pt x="753925" y="36724"/>
                  <a:pt x="957868" y="0"/>
                </a:cubicBezTo>
                <a:cubicBezTo>
                  <a:pt x="1161812" y="-36724"/>
                  <a:pt x="1340071" y="9285"/>
                  <a:pt x="1547324" y="0"/>
                </a:cubicBezTo>
                <a:cubicBezTo>
                  <a:pt x="1754577" y="-9285"/>
                  <a:pt x="1813677" y="36184"/>
                  <a:pt x="1978891" y="0"/>
                </a:cubicBezTo>
                <a:cubicBezTo>
                  <a:pt x="2144105" y="-36184"/>
                  <a:pt x="2258528" y="25142"/>
                  <a:pt x="2442036" y="0"/>
                </a:cubicBezTo>
                <a:cubicBezTo>
                  <a:pt x="2625544" y="-25142"/>
                  <a:pt x="2857307" y="80755"/>
                  <a:pt x="3157805" y="0"/>
                </a:cubicBezTo>
                <a:cubicBezTo>
                  <a:pt x="3183488" y="107335"/>
                  <a:pt x="3101158" y="302868"/>
                  <a:pt x="3157805" y="486595"/>
                </a:cubicBezTo>
                <a:cubicBezTo>
                  <a:pt x="3214452" y="670323"/>
                  <a:pt x="3106087" y="804431"/>
                  <a:pt x="3157805" y="954107"/>
                </a:cubicBezTo>
                <a:cubicBezTo>
                  <a:pt x="3049650" y="1004465"/>
                  <a:pt x="2850861" y="946307"/>
                  <a:pt x="2726238" y="954107"/>
                </a:cubicBezTo>
                <a:cubicBezTo>
                  <a:pt x="2601615" y="961907"/>
                  <a:pt x="2432641" y="919325"/>
                  <a:pt x="2199937" y="954107"/>
                </a:cubicBezTo>
                <a:cubicBezTo>
                  <a:pt x="1967233" y="988889"/>
                  <a:pt x="1858359" y="928231"/>
                  <a:pt x="1768371" y="954107"/>
                </a:cubicBezTo>
                <a:cubicBezTo>
                  <a:pt x="1678383" y="979983"/>
                  <a:pt x="1496596" y="923514"/>
                  <a:pt x="1273648" y="954107"/>
                </a:cubicBezTo>
                <a:cubicBezTo>
                  <a:pt x="1050700" y="984700"/>
                  <a:pt x="1024725" y="906228"/>
                  <a:pt x="778925" y="954107"/>
                </a:cubicBezTo>
                <a:cubicBezTo>
                  <a:pt x="533125" y="1001986"/>
                  <a:pt x="298017" y="915328"/>
                  <a:pt x="0" y="954107"/>
                </a:cubicBezTo>
                <a:cubicBezTo>
                  <a:pt x="-51943" y="854656"/>
                  <a:pt x="44139" y="726436"/>
                  <a:pt x="0" y="505677"/>
                </a:cubicBezTo>
                <a:cubicBezTo>
                  <a:pt x="-44139" y="284918"/>
                  <a:pt x="24421" y="127532"/>
                  <a:pt x="0" y="0"/>
                </a:cubicBezTo>
                <a:close/>
              </a:path>
            </a:pathLst>
          </a:custGeom>
          <a:solidFill>
            <a:srgbClr val="FF9191"/>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return a list from an array</a:t>
            </a:r>
          </a:p>
        </p:txBody>
      </p:sp>
      <p:sp>
        <p:nvSpPr>
          <p:cNvPr id="39" name="矩形 38">
            <a:extLst>
              <a:ext uri="{FF2B5EF4-FFF2-40B4-BE49-F238E27FC236}">
                <a16:creationId xmlns:a16="http://schemas.microsoft.com/office/drawing/2014/main" id="{157CED4B-15CF-4C86-9A89-AD1D9E6BA598}"/>
              </a:ext>
            </a:extLst>
          </p:cNvPr>
          <p:cNvSpPr/>
          <p:nvPr/>
        </p:nvSpPr>
        <p:spPr>
          <a:xfrm>
            <a:off x="2079059" y="5293747"/>
            <a:ext cx="8987745" cy="523220"/>
          </a:xfrm>
          <a:custGeom>
            <a:avLst/>
            <a:gdLst>
              <a:gd name="connsiteX0" fmla="*/ 0 w 8987745"/>
              <a:gd name="connsiteY0" fmla="*/ 0 h 523220"/>
              <a:gd name="connsiteX1" fmla="*/ 329551 w 8987745"/>
              <a:gd name="connsiteY1" fmla="*/ 0 h 523220"/>
              <a:gd name="connsiteX2" fmla="*/ 928734 w 8987745"/>
              <a:gd name="connsiteY2" fmla="*/ 0 h 523220"/>
              <a:gd name="connsiteX3" fmla="*/ 1617794 w 8987745"/>
              <a:gd name="connsiteY3" fmla="*/ 0 h 523220"/>
              <a:gd name="connsiteX4" fmla="*/ 2396732 w 8987745"/>
              <a:gd name="connsiteY4" fmla="*/ 0 h 523220"/>
              <a:gd name="connsiteX5" fmla="*/ 2726283 w 8987745"/>
              <a:gd name="connsiteY5" fmla="*/ 0 h 523220"/>
              <a:gd name="connsiteX6" fmla="*/ 3415343 w 8987745"/>
              <a:gd name="connsiteY6" fmla="*/ 0 h 523220"/>
              <a:gd name="connsiteX7" fmla="*/ 4104404 w 8987745"/>
              <a:gd name="connsiteY7" fmla="*/ 0 h 523220"/>
              <a:gd name="connsiteX8" fmla="*/ 4613709 w 8987745"/>
              <a:gd name="connsiteY8" fmla="*/ 0 h 523220"/>
              <a:gd name="connsiteX9" fmla="*/ 5212892 w 8987745"/>
              <a:gd name="connsiteY9" fmla="*/ 0 h 523220"/>
              <a:gd name="connsiteX10" fmla="*/ 5812075 w 8987745"/>
              <a:gd name="connsiteY10" fmla="*/ 0 h 523220"/>
              <a:gd name="connsiteX11" fmla="*/ 6141626 w 8987745"/>
              <a:gd name="connsiteY11" fmla="*/ 0 h 523220"/>
              <a:gd name="connsiteX12" fmla="*/ 6920564 w 8987745"/>
              <a:gd name="connsiteY12" fmla="*/ 0 h 523220"/>
              <a:gd name="connsiteX13" fmla="*/ 7250114 w 8987745"/>
              <a:gd name="connsiteY13" fmla="*/ 0 h 523220"/>
              <a:gd name="connsiteX14" fmla="*/ 7939175 w 8987745"/>
              <a:gd name="connsiteY14" fmla="*/ 0 h 523220"/>
              <a:gd name="connsiteX15" fmla="*/ 8987745 w 8987745"/>
              <a:gd name="connsiteY15" fmla="*/ 0 h 523220"/>
              <a:gd name="connsiteX16" fmla="*/ 8987745 w 8987745"/>
              <a:gd name="connsiteY16" fmla="*/ 523220 h 523220"/>
              <a:gd name="connsiteX17" fmla="*/ 8478439 w 8987745"/>
              <a:gd name="connsiteY17" fmla="*/ 523220 h 523220"/>
              <a:gd name="connsiteX18" fmla="*/ 7789379 w 8987745"/>
              <a:gd name="connsiteY18" fmla="*/ 523220 h 523220"/>
              <a:gd name="connsiteX19" fmla="*/ 7010441 w 8987745"/>
              <a:gd name="connsiteY19" fmla="*/ 523220 h 523220"/>
              <a:gd name="connsiteX20" fmla="*/ 6501136 w 8987745"/>
              <a:gd name="connsiteY20" fmla="*/ 523220 h 523220"/>
              <a:gd name="connsiteX21" fmla="*/ 5722198 w 8987745"/>
              <a:gd name="connsiteY21" fmla="*/ 523220 h 523220"/>
              <a:gd name="connsiteX22" fmla="*/ 5123015 w 8987745"/>
              <a:gd name="connsiteY22" fmla="*/ 523220 h 523220"/>
              <a:gd name="connsiteX23" fmla="*/ 4793464 w 8987745"/>
              <a:gd name="connsiteY23" fmla="*/ 523220 h 523220"/>
              <a:gd name="connsiteX24" fmla="*/ 4463913 w 8987745"/>
              <a:gd name="connsiteY24" fmla="*/ 523220 h 523220"/>
              <a:gd name="connsiteX25" fmla="*/ 4134363 w 8987745"/>
              <a:gd name="connsiteY25" fmla="*/ 523220 h 523220"/>
              <a:gd name="connsiteX26" fmla="*/ 3625057 w 8987745"/>
              <a:gd name="connsiteY26" fmla="*/ 523220 h 523220"/>
              <a:gd name="connsiteX27" fmla="*/ 3025874 w 8987745"/>
              <a:gd name="connsiteY27" fmla="*/ 523220 h 523220"/>
              <a:gd name="connsiteX28" fmla="*/ 2246936 w 8987745"/>
              <a:gd name="connsiteY28" fmla="*/ 523220 h 523220"/>
              <a:gd name="connsiteX29" fmla="*/ 1917386 w 8987745"/>
              <a:gd name="connsiteY29" fmla="*/ 523220 h 523220"/>
              <a:gd name="connsiteX30" fmla="*/ 1318203 w 8987745"/>
              <a:gd name="connsiteY30" fmla="*/ 523220 h 523220"/>
              <a:gd name="connsiteX31" fmla="*/ 898775 w 8987745"/>
              <a:gd name="connsiteY31" fmla="*/ 523220 h 523220"/>
              <a:gd name="connsiteX32" fmla="*/ 0 w 8987745"/>
              <a:gd name="connsiteY32" fmla="*/ 523220 h 523220"/>
              <a:gd name="connsiteX33" fmla="*/ 0 w 8987745"/>
              <a:gd name="connsiteY33"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87745" h="523220" fill="none" extrusionOk="0">
                <a:moveTo>
                  <a:pt x="0" y="0"/>
                </a:moveTo>
                <a:cubicBezTo>
                  <a:pt x="75601" y="-33696"/>
                  <a:pt x="180449" y="17064"/>
                  <a:pt x="329551" y="0"/>
                </a:cubicBezTo>
                <a:cubicBezTo>
                  <a:pt x="478653" y="-17064"/>
                  <a:pt x="702818" y="28536"/>
                  <a:pt x="928734" y="0"/>
                </a:cubicBezTo>
                <a:cubicBezTo>
                  <a:pt x="1154650" y="-28536"/>
                  <a:pt x="1468530" y="72107"/>
                  <a:pt x="1617794" y="0"/>
                </a:cubicBezTo>
                <a:cubicBezTo>
                  <a:pt x="1767058" y="-72107"/>
                  <a:pt x="2200657" y="40919"/>
                  <a:pt x="2396732" y="0"/>
                </a:cubicBezTo>
                <a:cubicBezTo>
                  <a:pt x="2592807" y="-40919"/>
                  <a:pt x="2646020" y="35637"/>
                  <a:pt x="2726283" y="0"/>
                </a:cubicBezTo>
                <a:cubicBezTo>
                  <a:pt x="2806546" y="-35637"/>
                  <a:pt x="3270601" y="14977"/>
                  <a:pt x="3415343" y="0"/>
                </a:cubicBezTo>
                <a:cubicBezTo>
                  <a:pt x="3560085" y="-14977"/>
                  <a:pt x="3954027" y="62986"/>
                  <a:pt x="4104404" y="0"/>
                </a:cubicBezTo>
                <a:cubicBezTo>
                  <a:pt x="4254781" y="-62986"/>
                  <a:pt x="4505330" y="54720"/>
                  <a:pt x="4613709" y="0"/>
                </a:cubicBezTo>
                <a:cubicBezTo>
                  <a:pt x="4722089" y="-54720"/>
                  <a:pt x="5027599" y="9856"/>
                  <a:pt x="5212892" y="0"/>
                </a:cubicBezTo>
                <a:cubicBezTo>
                  <a:pt x="5398185" y="-9856"/>
                  <a:pt x="5658808" y="68443"/>
                  <a:pt x="5812075" y="0"/>
                </a:cubicBezTo>
                <a:cubicBezTo>
                  <a:pt x="5965342" y="-68443"/>
                  <a:pt x="6025646" y="29645"/>
                  <a:pt x="6141626" y="0"/>
                </a:cubicBezTo>
                <a:cubicBezTo>
                  <a:pt x="6257606" y="-29645"/>
                  <a:pt x="6688835" y="57184"/>
                  <a:pt x="6920564" y="0"/>
                </a:cubicBezTo>
                <a:cubicBezTo>
                  <a:pt x="7152293" y="-57184"/>
                  <a:pt x="7095501" y="33353"/>
                  <a:pt x="7250114" y="0"/>
                </a:cubicBezTo>
                <a:cubicBezTo>
                  <a:pt x="7404727" y="-33353"/>
                  <a:pt x="7682833" y="80321"/>
                  <a:pt x="7939175" y="0"/>
                </a:cubicBezTo>
                <a:cubicBezTo>
                  <a:pt x="8195517" y="-80321"/>
                  <a:pt x="8697569" y="8958"/>
                  <a:pt x="8987745" y="0"/>
                </a:cubicBezTo>
                <a:cubicBezTo>
                  <a:pt x="9030984" y="159020"/>
                  <a:pt x="8958451" y="350447"/>
                  <a:pt x="8987745" y="523220"/>
                </a:cubicBezTo>
                <a:cubicBezTo>
                  <a:pt x="8816122" y="572721"/>
                  <a:pt x="8665433" y="494898"/>
                  <a:pt x="8478439" y="523220"/>
                </a:cubicBezTo>
                <a:cubicBezTo>
                  <a:pt x="8291445" y="551542"/>
                  <a:pt x="8010174" y="513465"/>
                  <a:pt x="7789379" y="523220"/>
                </a:cubicBezTo>
                <a:cubicBezTo>
                  <a:pt x="7568584" y="532975"/>
                  <a:pt x="7311810" y="498364"/>
                  <a:pt x="7010441" y="523220"/>
                </a:cubicBezTo>
                <a:cubicBezTo>
                  <a:pt x="6709072" y="548076"/>
                  <a:pt x="6672647" y="490493"/>
                  <a:pt x="6501136" y="523220"/>
                </a:cubicBezTo>
                <a:cubicBezTo>
                  <a:pt x="6329626" y="555947"/>
                  <a:pt x="5985213" y="491386"/>
                  <a:pt x="5722198" y="523220"/>
                </a:cubicBezTo>
                <a:cubicBezTo>
                  <a:pt x="5459183" y="555054"/>
                  <a:pt x="5263323" y="465694"/>
                  <a:pt x="5123015" y="523220"/>
                </a:cubicBezTo>
                <a:cubicBezTo>
                  <a:pt x="4982707" y="580746"/>
                  <a:pt x="4902712" y="522859"/>
                  <a:pt x="4793464" y="523220"/>
                </a:cubicBezTo>
                <a:cubicBezTo>
                  <a:pt x="4684216" y="523581"/>
                  <a:pt x="4607007" y="521883"/>
                  <a:pt x="4463913" y="523220"/>
                </a:cubicBezTo>
                <a:cubicBezTo>
                  <a:pt x="4320819" y="524557"/>
                  <a:pt x="4229175" y="509296"/>
                  <a:pt x="4134363" y="523220"/>
                </a:cubicBezTo>
                <a:cubicBezTo>
                  <a:pt x="4039551" y="537144"/>
                  <a:pt x="3736603" y="512908"/>
                  <a:pt x="3625057" y="523220"/>
                </a:cubicBezTo>
                <a:cubicBezTo>
                  <a:pt x="3513511" y="533532"/>
                  <a:pt x="3271301" y="467929"/>
                  <a:pt x="3025874" y="523220"/>
                </a:cubicBezTo>
                <a:cubicBezTo>
                  <a:pt x="2780447" y="578511"/>
                  <a:pt x="2569003" y="466781"/>
                  <a:pt x="2246936" y="523220"/>
                </a:cubicBezTo>
                <a:cubicBezTo>
                  <a:pt x="1924869" y="579659"/>
                  <a:pt x="2028688" y="488600"/>
                  <a:pt x="1917386" y="523220"/>
                </a:cubicBezTo>
                <a:cubicBezTo>
                  <a:pt x="1806084" y="557840"/>
                  <a:pt x="1450097" y="519399"/>
                  <a:pt x="1318203" y="523220"/>
                </a:cubicBezTo>
                <a:cubicBezTo>
                  <a:pt x="1186309" y="527041"/>
                  <a:pt x="1095829" y="479407"/>
                  <a:pt x="898775" y="523220"/>
                </a:cubicBezTo>
                <a:cubicBezTo>
                  <a:pt x="701721" y="567033"/>
                  <a:pt x="396956" y="472563"/>
                  <a:pt x="0" y="523220"/>
                </a:cubicBezTo>
                <a:cubicBezTo>
                  <a:pt x="-30384" y="288522"/>
                  <a:pt x="61134" y="186391"/>
                  <a:pt x="0" y="0"/>
                </a:cubicBezTo>
                <a:close/>
              </a:path>
              <a:path w="8987745" h="523220" stroke="0" extrusionOk="0">
                <a:moveTo>
                  <a:pt x="0" y="0"/>
                </a:moveTo>
                <a:cubicBezTo>
                  <a:pt x="147084" y="-36263"/>
                  <a:pt x="174307" y="11299"/>
                  <a:pt x="329551" y="0"/>
                </a:cubicBezTo>
                <a:cubicBezTo>
                  <a:pt x="484795" y="-11299"/>
                  <a:pt x="578343" y="48769"/>
                  <a:pt x="748979" y="0"/>
                </a:cubicBezTo>
                <a:cubicBezTo>
                  <a:pt x="919615" y="-48769"/>
                  <a:pt x="1215261" y="32633"/>
                  <a:pt x="1348162" y="0"/>
                </a:cubicBezTo>
                <a:cubicBezTo>
                  <a:pt x="1481063" y="-32633"/>
                  <a:pt x="1757927" y="21477"/>
                  <a:pt x="1947345" y="0"/>
                </a:cubicBezTo>
                <a:cubicBezTo>
                  <a:pt x="2136763" y="-21477"/>
                  <a:pt x="2163549" y="4958"/>
                  <a:pt x="2276895" y="0"/>
                </a:cubicBezTo>
                <a:cubicBezTo>
                  <a:pt x="2390241" y="-4958"/>
                  <a:pt x="2668298" y="2907"/>
                  <a:pt x="2965956" y="0"/>
                </a:cubicBezTo>
                <a:cubicBezTo>
                  <a:pt x="3263614" y="-2907"/>
                  <a:pt x="3456696" y="21852"/>
                  <a:pt x="3655016" y="0"/>
                </a:cubicBezTo>
                <a:cubicBezTo>
                  <a:pt x="3853336" y="-21852"/>
                  <a:pt x="4043774" y="62896"/>
                  <a:pt x="4344077" y="0"/>
                </a:cubicBezTo>
                <a:cubicBezTo>
                  <a:pt x="4644380" y="-62896"/>
                  <a:pt x="4698590" y="18295"/>
                  <a:pt x="5033137" y="0"/>
                </a:cubicBezTo>
                <a:cubicBezTo>
                  <a:pt x="5367684" y="-18295"/>
                  <a:pt x="5348216" y="31382"/>
                  <a:pt x="5632320" y="0"/>
                </a:cubicBezTo>
                <a:cubicBezTo>
                  <a:pt x="5916424" y="-31382"/>
                  <a:pt x="5878895" y="27910"/>
                  <a:pt x="5961871" y="0"/>
                </a:cubicBezTo>
                <a:cubicBezTo>
                  <a:pt x="6044847" y="-27910"/>
                  <a:pt x="6225424" y="2790"/>
                  <a:pt x="6291422" y="0"/>
                </a:cubicBezTo>
                <a:cubicBezTo>
                  <a:pt x="6357420" y="-2790"/>
                  <a:pt x="6532538" y="1403"/>
                  <a:pt x="6710850" y="0"/>
                </a:cubicBezTo>
                <a:cubicBezTo>
                  <a:pt x="6889162" y="-1403"/>
                  <a:pt x="6958826" y="32448"/>
                  <a:pt x="7130278" y="0"/>
                </a:cubicBezTo>
                <a:cubicBezTo>
                  <a:pt x="7301730" y="-32448"/>
                  <a:pt x="7432056" y="15241"/>
                  <a:pt x="7729461" y="0"/>
                </a:cubicBezTo>
                <a:cubicBezTo>
                  <a:pt x="8026866" y="-15241"/>
                  <a:pt x="8029945" y="18578"/>
                  <a:pt x="8148889" y="0"/>
                </a:cubicBezTo>
                <a:cubicBezTo>
                  <a:pt x="8267833" y="-18578"/>
                  <a:pt x="8710138" y="50345"/>
                  <a:pt x="8987745" y="0"/>
                </a:cubicBezTo>
                <a:cubicBezTo>
                  <a:pt x="9024269" y="140060"/>
                  <a:pt x="8942572" y="315968"/>
                  <a:pt x="8987745" y="523220"/>
                </a:cubicBezTo>
                <a:cubicBezTo>
                  <a:pt x="8808647" y="546180"/>
                  <a:pt x="8699588" y="501420"/>
                  <a:pt x="8568317" y="523220"/>
                </a:cubicBezTo>
                <a:cubicBezTo>
                  <a:pt x="8437046" y="545020"/>
                  <a:pt x="8212098" y="518339"/>
                  <a:pt x="8059011" y="523220"/>
                </a:cubicBezTo>
                <a:cubicBezTo>
                  <a:pt x="7905924" y="528101"/>
                  <a:pt x="7844212" y="476018"/>
                  <a:pt x="7639583" y="523220"/>
                </a:cubicBezTo>
                <a:cubicBezTo>
                  <a:pt x="7434954" y="570422"/>
                  <a:pt x="7325565" y="501781"/>
                  <a:pt x="7040400" y="523220"/>
                </a:cubicBezTo>
                <a:cubicBezTo>
                  <a:pt x="6755235" y="544659"/>
                  <a:pt x="6791584" y="519970"/>
                  <a:pt x="6710850" y="523220"/>
                </a:cubicBezTo>
                <a:cubicBezTo>
                  <a:pt x="6630116" y="526470"/>
                  <a:pt x="6270325" y="490004"/>
                  <a:pt x="6111667" y="523220"/>
                </a:cubicBezTo>
                <a:cubicBezTo>
                  <a:pt x="5953009" y="556436"/>
                  <a:pt x="5750429" y="497573"/>
                  <a:pt x="5512484" y="523220"/>
                </a:cubicBezTo>
                <a:cubicBezTo>
                  <a:pt x="5274539" y="548867"/>
                  <a:pt x="5155309" y="484175"/>
                  <a:pt x="5003178" y="523220"/>
                </a:cubicBezTo>
                <a:cubicBezTo>
                  <a:pt x="4851047" y="562265"/>
                  <a:pt x="4675171" y="512874"/>
                  <a:pt x="4583750" y="523220"/>
                </a:cubicBezTo>
                <a:cubicBezTo>
                  <a:pt x="4492329" y="533566"/>
                  <a:pt x="4380496" y="504588"/>
                  <a:pt x="4254199" y="523220"/>
                </a:cubicBezTo>
                <a:cubicBezTo>
                  <a:pt x="4127902" y="541852"/>
                  <a:pt x="3822196" y="471253"/>
                  <a:pt x="3565139" y="523220"/>
                </a:cubicBezTo>
                <a:cubicBezTo>
                  <a:pt x="3308082" y="575187"/>
                  <a:pt x="3170490" y="480448"/>
                  <a:pt x="2965956" y="523220"/>
                </a:cubicBezTo>
                <a:cubicBezTo>
                  <a:pt x="2761422" y="565992"/>
                  <a:pt x="2435962" y="451803"/>
                  <a:pt x="2276895" y="523220"/>
                </a:cubicBezTo>
                <a:cubicBezTo>
                  <a:pt x="2117828" y="594637"/>
                  <a:pt x="1707803" y="522980"/>
                  <a:pt x="1497958" y="523220"/>
                </a:cubicBezTo>
                <a:cubicBezTo>
                  <a:pt x="1288113" y="523460"/>
                  <a:pt x="1132359" y="484055"/>
                  <a:pt x="898775" y="523220"/>
                </a:cubicBezTo>
                <a:cubicBezTo>
                  <a:pt x="665191" y="562385"/>
                  <a:pt x="288532" y="428966"/>
                  <a:pt x="0" y="523220"/>
                </a:cubicBezTo>
                <a:cubicBezTo>
                  <a:pt x="-19001" y="401235"/>
                  <a:pt x="7943" y="259660"/>
                  <a:pt x="0" y="0"/>
                </a:cubicBezTo>
                <a:close/>
              </a:path>
            </a:pathLst>
          </a:custGeom>
          <a:solidFill>
            <a:schemeClr val="accent6">
              <a:lumMod val="40000"/>
              <a:lumOff val="6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The same verb is used to express different functionalities</a:t>
            </a:r>
          </a:p>
        </p:txBody>
      </p:sp>
      <p:sp>
        <p:nvSpPr>
          <p:cNvPr id="12" name="文本框 11">
            <a:extLst>
              <a:ext uri="{FF2B5EF4-FFF2-40B4-BE49-F238E27FC236}">
                <a16:creationId xmlns:a16="http://schemas.microsoft.com/office/drawing/2014/main" id="{483D4839-668C-4561-B11B-11DF30502B57}"/>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6" name="音频 5">
            <a:hlinkClick r:id="" action="ppaction://media"/>
            <a:extLst>
              <a:ext uri="{FF2B5EF4-FFF2-40B4-BE49-F238E27FC236}">
                <a16:creationId xmlns:a16="http://schemas.microsoft.com/office/drawing/2014/main" id="{875C5274-DABF-4D9A-8F22-1134BE8FB46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1953638296"/>
      </p:ext>
    </p:extLst>
  </p:cSld>
  <p:clrMapOvr>
    <a:masterClrMapping/>
  </p:clrMapOvr>
  <mc:AlternateContent xmlns:mc="http://schemas.openxmlformats.org/markup-compatibility/2006">
    <mc:Choice xmlns:p14="http://schemas.microsoft.com/office/powerpoint/2010/main" Requires="p14">
      <p:transition p14:dur="10" advTm="11151"/>
    </mc:Choice>
    <mc:Fallback>
      <p:transition advTm="111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7" name="图片 26">
            <a:extLst>
              <a:ext uri="{FF2B5EF4-FFF2-40B4-BE49-F238E27FC236}">
                <a16:creationId xmlns:a16="http://schemas.microsoft.com/office/drawing/2014/main" id="{15A40DB8-7D18-4935-AF72-BB300ADCB8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625" y="1508054"/>
            <a:ext cx="4938749" cy="3660356"/>
          </a:xfrm>
          <a:prstGeom prst="rect">
            <a:avLst/>
          </a:prstGeom>
        </p:spPr>
      </p:pic>
      <p:sp>
        <p:nvSpPr>
          <p:cNvPr id="29" name="矩形 28">
            <a:extLst>
              <a:ext uri="{FF2B5EF4-FFF2-40B4-BE49-F238E27FC236}">
                <a16:creationId xmlns:a16="http://schemas.microsoft.com/office/drawing/2014/main" id="{4E47842B-D57B-4D4B-B056-3D09A6429366}"/>
              </a:ext>
            </a:extLst>
          </p:cNvPr>
          <p:cNvSpPr/>
          <p:nvPr/>
        </p:nvSpPr>
        <p:spPr>
          <a:xfrm>
            <a:off x="3626626" y="1348794"/>
            <a:ext cx="4938748" cy="584775"/>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Phrase Patten Gap </a:t>
            </a:r>
          </a:p>
        </p:txBody>
      </p:sp>
      <p:sp>
        <p:nvSpPr>
          <p:cNvPr id="33" name="矩形 32">
            <a:extLst>
              <a:ext uri="{FF2B5EF4-FFF2-40B4-BE49-F238E27FC236}">
                <a16:creationId xmlns:a16="http://schemas.microsoft.com/office/drawing/2014/main" id="{3A6DF54E-E789-4778-8EE3-90D26DF1A9D3}"/>
              </a:ext>
            </a:extLst>
          </p:cNvPr>
          <p:cNvSpPr/>
          <p:nvPr/>
        </p:nvSpPr>
        <p:spPr>
          <a:xfrm>
            <a:off x="400423" y="2861178"/>
            <a:ext cx="2456464" cy="954107"/>
          </a:xfrm>
          <a:custGeom>
            <a:avLst/>
            <a:gdLst>
              <a:gd name="connsiteX0" fmla="*/ 0 w 2456464"/>
              <a:gd name="connsiteY0" fmla="*/ 0 h 954107"/>
              <a:gd name="connsiteX1" fmla="*/ 540422 w 2456464"/>
              <a:gd name="connsiteY1" fmla="*/ 0 h 954107"/>
              <a:gd name="connsiteX2" fmla="*/ 1007150 w 2456464"/>
              <a:gd name="connsiteY2" fmla="*/ 0 h 954107"/>
              <a:gd name="connsiteX3" fmla="*/ 1498443 w 2456464"/>
              <a:gd name="connsiteY3" fmla="*/ 0 h 954107"/>
              <a:gd name="connsiteX4" fmla="*/ 2014300 w 2456464"/>
              <a:gd name="connsiteY4" fmla="*/ 0 h 954107"/>
              <a:gd name="connsiteX5" fmla="*/ 2456464 w 2456464"/>
              <a:gd name="connsiteY5" fmla="*/ 0 h 954107"/>
              <a:gd name="connsiteX6" fmla="*/ 2456464 w 2456464"/>
              <a:gd name="connsiteY6" fmla="*/ 457971 h 954107"/>
              <a:gd name="connsiteX7" fmla="*/ 2456464 w 2456464"/>
              <a:gd name="connsiteY7" fmla="*/ 954107 h 954107"/>
              <a:gd name="connsiteX8" fmla="*/ 1965171 w 2456464"/>
              <a:gd name="connsiteY8" fmla="*/ 954107 h 954107"/>
              <a:gd name="connsiteX9" fmla="*/ 1424749 w 2456464"/>
              <a:gd name="connsiteY9" fmla="*/ 954107 h 954107"/>
              <a:gd name="connsiteX10" fmla="*/ 958021 w 2456464"/>
              <a:gd name="connsiteY10" fmla="*/ 954107 h 954107"/>
              <a:gd name="connsiteX11" fmla="*/ 515857 w 2456464"/>
              <a:gd name="connsiteY11" fmla="*/ 954107 h 954107"/>
              <a:gd name="connsiteX12" fmla="*/ 0 w 2456464"/>
              <a:gd name="connsiteY12" fmla="*/ 954107 h 954107"/>
              <a:gd name="connsiteX13" fmla="*/ 0 w 2456464"/>
              <a:gd name="connsiteY13" fmla="*/ 496136 h 954107"/>
              <a:gd name="connsiteX14" fmla="*/ 0 w 2456464"/>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6464" h="954107" fill="none" extrusionOk="0">
                <a:moveTo>
                  <a:pt x="0" y="0"/>
                </a:moveTo>
                <a:cubicBezTo>
                  <a:pt x="196014" y="-16671"/>
                  <a:pt x="272870" y="20348"/>
                  <a:pt x="540422" y="0"/>
                </a:cubicBezTo>
                <a:cubicBezTo>
                  <a:pt x="807974" y="-20348"/>
                  <a:pt x="897708" y="38658"/>
                  <a:pt x="1007150" y="0"/>
                </a:cubicBezTo>
                <a:cubicBezTo>
                  <a:pt x="1116592" y="-38658"/>
                  <a:pt x="1302759" y="24002"/>
                  <a:pt x="1498443" y="0"/>
                </a:cubicBezTo>
                <a:cubicBezTo>
                  <a:pt x="1694127" y="-24002"/>
                  <a:pt x="1886204" y="41409"/>
                  <a:pt x="2014300" y="0"/>
                </a:cubicBezTo>
                <a:cubicBezTo>
                  <a:pt x="2142396" y="-41409"/>
                  <a:pt x="2362063" y="10724"/>
                  <a:pt x="2456464" y="0"/>
                </a:cubicBezTo>
                <a:cubicBezTo>
                  <a:pt x="2461694" y="226942"/>
                  <a:pt x="2455752" y="254832"/>
                  <a:pt x="2456464" y="457971"/>
                </a:cubicBezTo>
                <a:cubicBezTo>
                  <a:pt x="2457176" y="661110"/>
                  <a:pt x="2402017" y="764471"/>
                  <a:pt x="2456464" y="954107"/>
                </a:cubicBezTo>
                <a:cubicBezTo>
                  <a:pt x="2327853" y="980964"/>
                  <a:pt x="2085191" y="921570"/>
                  <a:pt x="1965171" y="954107"/>
                </a:cubicBezTo>
                <a:cubicBezTo>
                  <a:pt x="1845151" y="986644"/>
                  <a:pt x="1605876" y="895725"/>
                  <a:pt x="1424749" y="954107"/>
                </a:cubicBezTo>
                <a:cubicBezTo>
                  <a:pt x="1243622" y="1012489"/>
                  <a:pt x="1058173" y="910653"/>
                  <a:pt x="958021" y="954107"/>
                </a:cubicBezTo>
                <a:cubicBezTo>
                  <a:pt x="857869" y="997561"/>
                  <a:pt x="722253" y="909936"/>
                  <a:pt x="515857" y="954107"/>
                </a:cubicBezTo>
                <a:cubicBezTo>
                  <a:pt x="309461" y="998278"/>
                  <a:pt x="191910" y="936759"/>
                  <a:pt x="0" y="954107"/>
                </a:cubicBezTo>
                <a:cubicBezTo>
                  <a:pt x="-30462" y="860071"/>
                  <a:pt x="27956" y="603789"/>
                  <a:pt x="0" y="496136"/>
                </a:cubicBezTo>
                <a:cubicBezTo>
                  <a:pt x="-27956" y="388483"/>
                  <a:pt x="33589" y="200466"/>
                  <a:pt x="0" y="0"/>
                </a:cubicBezTo>
                <a:close/>
              </a:path>
              <a:path w="2456464" h="954107" stroke="0" extrusionOk="0">
                <a:moveTo>
                  <a:pt x="0" y="0"/>
                </a:moveTo>
                <a:cubicBezTo>
                  <a:pt x="160924" y="-48655"/>
                  <a:pt x="252797" y="39504"/>
                  <a:pt x="466728" y="0"/>
                </a:cubicBezTo>
                <a:cubicBezTo>
                  <a:pt x="680659" y="-39504"/>
                  <a:pt x="761245" y="9983"/>
                  <a:pt x="908892" y="0"/>
                </a:cubicBezTo>
                <a:cubicBezTo>
                  <a:pt x="1056539" y="-9983"/>
                  <a:pt x="1292504" y="59951"/>
                  <a:pt x="1449314" y="0"/>
                </a:cubicBezTo>
                <a:cubicBezTo>
                  <a:pt x="1606124" y="-59951"/>
                  <a:pt x="1710826" y="38154"/>
                  <a:pt x="1866913" y="0"/>
                </a:cubicBezTo>
                <a:cubicBezTo>
                  <a:pt x="2023000" y="-38154"/>
                  <a:pt x="2218901" y="70621"/>
                  <a:pt x="2456464" y="0"/>
                </a:cubicBezTo>
                <a:cubicBezTo>
                  <a:pt x="2476845" y="174467"/>
                  <a:pt x="2431106" y="338516"/>
                  <a:pt x="2456464" y="457971"/>
                </a:cubicBezTo>
                <a:cubicBezTo>
                  <a:pt x="2481822" y="577426"/>
                  <a:pt x="2415616" y="720030"/>
                  <a:pt x="2456464" y="954107"/>
                </a:cubicBezTo>
                <a:cubicBezTo>
                  <a:pt x="2345066" y="990909"/>
                  <a:pt x="2138809" y="929210"/>
                  <a:pt x="1916042" y="954107"/>
                </a:cubicBezTo>
                <a:cubicBezTo>
                  <a:pt x="1693275" y="979004"/>
                  <a:pt x="1627941" y="902484"/>
                  <a:pt x="1449314" y="954107"/>
                </a:cubicBezTo>
                <a:cubicBezTo>
                  <a:pt x="1270687" y="1005730"/>
                  <a:pt x="1185350" y="919126"/>
                  <a:pt x="958021" y="954107"/>
                </a:cubicBezTo>
                <a:cubicBezTo>
                  <a:pt x="730692" y="989088"/>
                  <a:pt x="663595" y="913844"/>
                  <a:pt x="540422" y="954107"/>
                </a:cubicBezTo>
                <a:cubicBezTo>
                  <a:pt x="417249" y="994370"/>
                  <a:pt x="201224" y="897467"/>
                  <a:pt x="0" y="954107"/>
                </a:cubicBezTo>
                <a:cubicBezTo>
                  <a:pt x="-55722" y="829618"/>
                  <a:pt x="42929" y="586234"/>
                  <a:pt x="0" y="486595"/>
                </a:cubicBezTo>
                <a:cubicBezTo>
                  <a:pt x="-42929" y="386956"/>
                  <a:pt x="42020" y="155409"/>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convert an array to a list</a:t>
            </a:r>
          </a:p>
        </p:txBody>
      </p:sp>
      <p:sp>
        <p:nvSpPr>
          <p:cNvPr id="37" name="矩形 36">
            <a:extLst>
              <a:ext uri="{FF2B5EF4-FFF2-40B4-BE49-F238E27FC236}">
                <a16:creationId xmlns:a16="http://schemas.microsoft.com/office/drawing/2014/main" id="{F7C112A7-8BA2-401C-A763-86F1DFF8F82E}"/>
              </a:ext>
            </a:extLst>
          </p:cNvPr>
          <p:cNvSpPr/>
          <p:nvPr/>
        </p:nvSpPr>
        <p:spPr>
          <a:xfrm>
            <a:off x="8665476" y="2861178"/>
            <a:ext cx="3157805" cy="954107"/>
          </a:xfrm>
          <a:prstGeom prst="rect">
            <a:avLst/>
          </a:prstGeom>
          <a:solidFill>
            <a:schemeClr val="accent4">
              <a:lumMod val="20000"/>
              <a:lumOff val="80000"/>
            </a:schemeClr>
          </a:solidFill>
          <a:ln>
            <a:solidFill>
              <a:schemeClr val="tx1"/>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return a list from an array</a:t>
            </a:r>
          </a:p>
        </p:txBody>
      </p:sp>
      <p:sp>
        <p:nvSpPr>
          <p:cNvPr id="39" name="矩形 38">
            <a:extLst>
              <a:ext uri="{FF2B5EF4-FFF2-40B4-BE49-F238E27FC236}">
                <a16:creationId xmlns:a16="http://schemas.microsoft.com/office/drawing/2014/main" id="{157CED4B-15CF-4C86-9A89-AD1D9E6BA598}"/>
              </a:ext>
            </a:extLst>
          </p:cNvPr>
          <p:cNvSpPr/>
          <p:nvPr/>
        </p:nvSpPr>
        <p:spPr>
          <a:xfrm>
            <a:off x="786213" y="5293747"/>
            <a:ext cx="10502781" cy="523220"/>
          </a:xfrm>
          <a:custGeom>
            <a:avLst/>
            <a:gdLst>
              <a:gd name="connsiteX0" fmla="*/ 0 w 10502781"/>
              <a:gd name="connsiteY0" fmla="*/ 0 h 523220"/>
              <a:gd name="connsiteX1" fmla="*/ 268404 w 10502781"/>
              <a:gd name="connsiteY1" fmla="*/ 0 h 523220"/>
              <a:gd name="connsiteX2" fmla="*/ 956920 w 10502781"/>
              <a:gd name="connsiteY2" fmla="*/ 0 h 523220"/>
              <a:gd name="connsiteX3" fmla="*/ 1435380 w 10502781"/>
              <a:gd name="connsiteY3" fmla="*/ 0 h 523220"/>
              <a:gd name="connsiteX4" fmla="*/ 2018868 w 10502781"/>
              <a:gd name="connsiteY4" fmla="*/ 0 h 523220"/>
              <a:gd name="connsiteX5" fmla="*/ 2602356 w 10502781"/>
              <a:gd name="connsiteY5" fmla="*/ 0 h 523220"/>
              <a:gd name="connsiteX6" fmla="*/ 2870760 w 10502781"/>
              <a:gd name="connsiteY6" fmla="*/ 0 h 523220"/>
              <a:gd name="connsiteX7" fmla="*/ 3664304 w 10502781"/>
              <a:gd name="connsiteY7" fmla="*/ 0 h 523220"/>
              <a:gd name="connsiteX8" fmla="*/ 3932708 w 10502781"/>
              <a:gd name="connsiteY8" fmla="*/ 0 h 523220"/>
              <a:gd name="connsiteX9" fmla="*/ 4621224 w 10502781"/>
              <a:gd name="connsiteY9" fmla="*/ 0 h 523220"/>
              <a:gd name="connsiteX10" fmla="*/ 5204711 w 10502781"/>
              <a:gd name="connsiteY10" fmla="*/ 0 h 523220"/>
              <a:gd name="connsiteX11" fmla="*/ 5473116 w 10502781"/>
              <a:gd name="connsiteY11" fmla="*/ 0 h 523220"/>
              <a:gd name="connsiteX12" fmla="*/ 5846548 w 10502781"/>
              <a:gd name="connsiteY12" fmla="*/ 0 h 523220"/>
              <a:gd name="connsiteX13" fmla="*/ 6640092 w 10502781"/>
              <a:gd name="connsiteY13" fmla="*/ 0 h 523220"/>
              <a:gd name="connsiteX14" fmla="*/ 7328607 w 10502781"/>
              <a:gd name="connsiteY14" fmla="*/ 0 h 523220"/>
              <a:gd name="connsiteX15" fmla="*/ 8017123 w 10502781"/>
              <a:gd name="connsiteY15" fmla="*/ 0 h 523220"/>
              <a:gd name="connsiteX16" fmla="*/ 8705638 w 10502781"/>
              <a:gd name="connsiteY16" fmla="*/ 0 h 523220"/>
              <a:gd name="connsiteX17" fmla="*/ 9289126 w 10502781"/>
              <a:gd name="connsiteY17" fmla="*/ 0 h 523220"/>
              <a:gd name="connsiteX18" fmla="*/ 9872614 w 10502781"/>
              <a:gd name="connsiteY18" fmla="*/ 0 h 523220"/>
              <a:gd name="connsiteX19" fmla="*/ 10502781 w 10502781"/>
              <a:gd name="connsiteY19" fmla="*/ 0 h 523220"/>
              <a:gd name="connsiteX20" fmla="*/ 10502781 w 10502781"/>
              <a:gd name="connsiteY20" fmla="*/ 523220 h 523220"/>
              <a:gd name="connsiteX21" fmla="*/ 9709238 w 10502781"/>
              <a:gd name="connsiteY21" fmla="*/ 523220 h 523220"/>
              <a:gd name="connsiteX22" fmla="*/ 9125750 w 10502781"/>
              <a:gd name="connsiteY22" fmla="*/ 523220 h 523220"/>
              <a:gd name="connsiteX23" fmla="*/ 8332206 w 10502781"/>
              <a:gd name="connsiteY23" fmla="*/ 523220 h 523220"/>
              <a:gd name="connsiteX24" fmla="*/ 8063802 w 10502781"/>
              <a:gd name="connsiteY24" fmla="*/ 523220 h 523220"/>
              <a:gd name="connsiteX25" fmla="*/ 7480314 w 10502781"/>
              <a:gd name="connsiteY25" fmla="*/ 523220 h 523220"/>
              <a:gd name="connsiteX26" fmla="*/ 7106882 w 10502781"/>
              <a:gd name="connsiteY26" fmla="*/ 523220 h 523220"/>
              <a:gd name="connsiteX27" fmla="*/ 6628422 w 10502781"/>
              <a:gd name="connsiteY27" fmla="*/ 523220 h 523220"/>
              <a:gd name="connsiteX28" fmla="*/ 6254990 w 10502781"/>
              <a:gd name="connsiteY28" fmla="*/ 523220 h 523220"/>
              <a:gd name="connsiteX29" fmla="*/ 5776530 w 10502781"/>
              <a:gd name="connsiteY29" fmla="*/ 523220 h 523220"/>
              <a:gd name="connsiteX30" fmla="*/ 5403097 w 10502781"/>
              <a:gd name="connsiteY30" fmla="*/ 523220 h 523220"/>
              <a:gd name="connsiteX31" fmla="*/ 4609554 w 10502781"/>
              <a:gd name="connsiteY31" fmla="*/ 523220 h 523220"/>
              <a:gd name="connsiteX32" fmla="*/ 3921038 w 10502781"/>
              <a:gd name="connsiteY32" fmla="*/ 523220 h 523220"/>
              <a:gd name="connsiteX33" fmla="*/ 3547606 w 10502781"/>
              <a:gd name="connsiteY33" fmla="*/ 523220 h 523220"/>
              <a:gd name="connsiteX34" fmla="*/ 3174174 w 10502781"/>
              <a:gd name="connsiteY34" fmla="*/ 523220 h 523220"/>
              <a:gd name="connsiteX35" fmla="*/ 2800742 w 10502781"/>
              <a:gd name="connsiteY35" fmla="*/ 523220 h 523220"/>
              <a:gd name="connsiteX36" fmla="*/ 2532337 w 10502781"/>
              <a:gd name="connsiteY36" fmla="*/ 523220 h 523220"/>
              <a:gd name="connsiteX37" fmla="*/ 2263933 w 10502781"/>
              <a:gd name="connsiteY37" fmla="*/ 523220 h 523220"/>
              <a:gd name="connsiteX38" fmla="*/ 1890501 w 10502781"/>
              <a:gd name="connsiteY38" fmla="*/ 523220 h 523220"/>
              <a:gd name="connsiteX39" fmla="*/ 1517068 w 10502781"/>
              <a:gd name="connsiteY39" fmla="*/ 523220 h 523220"/>
              <a:gd name="connsiteX40" fmla="*/ 1248664 w 10502781"/>
              <a:gd name="connsiteY40" fmla="*/ 523220 h 523220"/>
              <a:gd name="connsiteX41" fmla="*/ 0 w 10502781"/>
              <a:gd name="connsiteY41" fmla="*/ 523220 h 523220"/>
              <a:gd name="connsiteX42" fmla="*/ 0 w 10502781"/>
              <a:gd name="connsiteY42"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0502781" h="523220" fill="none" extrusionOk="0">
                <a:moveTo>
                  <a:pt x="0" y="0"/>
                </a:moveTo>
                <a:cubicBezTo>
                  <a:pt x="63770" y="-20001"/>
                  <a:pt x="163093" y="20331"/>
                  <a:pt x="268404" y="0"/>
                </a:cubicBezTo>
                <a:cubicBezTo>
                  <a:pt x="373715" y="-20331"/>
                  <a:pt x="707506" y="12282"/>
                  <a:pt x="956920" y="0"/>
                </a:cubicBezTo>
                <a:cubicBezTo>
                  <a:pt x="1206334" y="-12282"/>
                  <a:pt x="1228584" y="47511"/>
                  <a:pt x="1435380" y="0"/>
                </a:cubicBezTo>
                <a:cubicBezTo>
                  <a:pt x="1642176" y="-47511"/>
                  <a:pt x="1890244" y="26821"/>
                  <a:pt x="2018868" y="0"/>
                </a:cubicBezTo>
                <a:cubicBezTo>
                  <a:pt x="2147492" y="-26821"/>
                  <a:pt x="2327803" y="24256"/>
                  <a:pt x="2602356" y="0"/>
                </a:cubicBezTo>
                <a:cubicBezTo>
                  <a:pt x="2876909" y="-24256"/>
                  <a:pt x="2791170" y="26359"/>
                  <a:pt x="2870760" y="0"/>
                </a:cubicBezTo>
                <a:cubicBezTo>
                  <a:pt x="2950350" y="-26359"/>
                  <a:pt x="3312259" y="1222"/>
                  <a:pt x="3664304" y="0"/>
                </a:cubicBezTo>
                <a:cubicBezTo>
                  <a:pt x="4016349" y="-1222"/>
                  <a:pt x="3833863" y="30236"/>
                  <a:pt x="3932708" y="0"/>
                </a:cubicBezTo>
                <a:cubicBezTo>
                  <a:pt x="4031553" y="-30236"/>
                  <a:pt x="4330863" y="78949"/>
                  <a:pt x="4621224" y="0"/>
                </a:cubicBezTo>
                <a:cubicBezTo>
                  <a:pt x="4911585" y="-78949"/>
                  <a:pt x="5031545" y="28422"/>
                  <a:pt x="5204711" y="0"/>
                </a:cubicBezTo>
                <a:cubicBezTo>
                  <a:pt x="5377877" y="-28422"/>
                  <a:pt x="5412836" y="26867"/>
                  <a:pt x="5473116" y="0"/>
                </a:cubicBezTo>
                <a:cubicBezTo>
                  <a:pt x="5533397" y="-26867"/>
                  <a:pt x="5673630" y="33730"/>
                  <a:pt x="5846548" y="0"/>
                </a:cubicBezTo>
                <a:cubicBezTo>
                  <a:pt x="6019466" y="-33730"/>
                  <a:pt x="6384326" y="65849"/>
                  <a:pt x="6640092" y="0"/>
                </a:cubicBezTo>
                <a:cubicBezTo>
                  <a:pt x="6895858" y="-65849"/>
                  <a:pt x="7068138" y="21568"/>
                  <a:pt x="7328607" y="0"/>
                </a:cubicBezTo>
                <a:cubicBezTo>
                  <a:pt x="7589076" y="-21568"/>
                  <a:pt x="7764334" y="45071"/>
                  <a:pt x="8017123" y="0"/>
                </a:cubicBezTo>
                <a:cubicBezTo>
                  <a:pt x="8269912" y="-45071"/>
                  <a:pt x="8406889" y="8506"/>
                  <a:pt x="8705638" y="0"/>
                </a:cubicBezTo>
                <a:cubicBezTo>
                  <a:pt x="9004388" y="-8506"/>
                  <a:pt x="9093588" y="27004"/>
                  <a:pt x="9289126" y="0"/>
                </a:cubicBezTo>
                <a:cubicBezTo>
                  <a:pt x="9484664" y="-27004"/>
                  <a:pt x="9708674" y="14997"/>
                  <a:pt x="9872614" y="0"/>
                </a:cubicBezTo>
                <a:cubicBezTo>
                  <a:pt x="10036554" y="-14997"/>
                  <a:pt x="10307358" y="30395"/>
                  <a:pt x="10502781" y="0"/>
                </a:cubicBezTo>
                <a:cubicBezTo>
                  <a:pt x="10516575" y="125424"/>
                  <a:pt x="10496083" y="295964"/>
                  <a:pt x="10502781" y="523220"/>
                </a:cubicBezTo>
                <a:cubicBezTo>
                  <a:pt x="10117129" y="554837"/>
                  <a:pt x="10070186" y="504742"/>
                  <a:pt x="9709238" y="523220"/>
                </a:cubicBezTo>
                <a:cubicBezTo>
                  <a:pt x="9348290" y="541698"/>
                  <a:pt x="9394177" y="470652"/>
                  <a:pt x="9125750" y="523220"/>
                </a:cubicBezTo>
                <a:cubicBezTo>
                  <a:pt x="8857323" y="575788"/>
                  <a:pt x="8679675" y="520395"/>
                  <a:pt x="8332206" y="523220"/>
                </a:cubicBezTo>
                <a:cubicBezTo>
                  <a:pt x="7984737" y="526045"/>
                  <a:pt x="8182127" y="504487"/>
                  <a:pt x="8063802" y="523220"/>
                </a:cubicBezTo>
                <a:cubicBezTo>
                  <a:pt x="7945477" y="541953"/>
                  <a:pt x="7602218" y="458447"/>
                  <a:pt x="7480314" y="523220"/>
                </a:cubicBezTo>
                <a:cubicBezTo>
                  <a:pt x="7358410" y="587993"/>
                  <a:pt x="7238946" y="517848"/>
                  <a:pt x="7106882" y="523220"/>
                </a:cubicBezTo>
                <a:cubicBezTo>
                  <a:pt x="6974818" y="528592"/>
                  <a:pt x="6829526" y="478534"/>
                  <a:pt x="6628422" y="523220"/>
                </a:cubicBezTo>
                <a:cubicBezTo>
                  <a:pt x="6427318" y="567906"/>
                  <a:pt x="6397372" y="479964"/>
                  <a:pt x="6254990" y="523220"/>
                </a:cubicBezTo>
                <a:cubicBezTo>
                  <a:pt x="6112608" y="566476"/>
                  <a:pt x="5922281" y="496981"/>
                  <a:pt x="5776530" y="523220"/>
                </a:cubicBezTo>
                <a:cubicBezTo>
                  <a:pt x="5630779" y="549459"/>
                  <a:pt x="5524189" y="502774"/>
                  <a:pt x="5403097" y="523220"/>
                </a:cubicBezTo>
                <a:cubicBezTo>
                  <a:pt x="5282005" y="543666"/>
                  <a:pt x="4982168" y="503629"/>
                  <a:pt x="4609554" y="523220"/>
                </a:cubicBezTo>
                <a:cubicBezTo>
                  <a:pt x="4236940" y="542811"/>
                  <a:pt x="4149338" y="483427"/>
                  <a:pt x="3921038" y="523220"/>
                </a:cubicBezTo>
                <a:cubicBezTo>
                  <a:pt x="3692738" y="563013"/>
                  <a:pt x="3730419" y="519038"/>
                  <a:pt x="3547606" y="523220"/>
                </a:cubicBezTo>
                <a:cubicBezTo>
                  <a:pt x="3364793" y="527402"/>
                  <a:pt x="3250300" y="515568"/>
                  <a:pt x="3174174" y="523220"/>
                </a:cubicBezTo>
                <a:cubicBezTo>
                  <a:pt x="3098048" y="530872"/>
                  <a:pt x="2949647" y="514066"/>
                  <a:pt x="2800742" y="523220"/>
                </a:cubicBezTo>
                <a:cubicBezTo>
                  <a:pt x="2651837" y="532374"/>
                  <a:pt x="2639815" y="503215"/>
                  <a:pt x="2532337" y="523220"/>
                </a:cubicBezTo>
                <a:cubicBezTo>
                  <a:pt x="2424859" y="543225"/>
                  <a:pt x="2397329" y="497255"/>
                  <a:pt x="2263933" y="523220"/>
                </a:cubicBezTo>
                <a:cubicBezTo>
                  <a:pt x="2130537" y="549185"/>
                  <a:pt x="1985868" y="494321"/>
                  <a:pt x="1890501" y="523220"/>
                </a:cubicBezTo>
                <a:cubicBezTo>
                  <a:pt x="1795134" y="552119"/>
                  <a:pt x="1630045" y="515017"/>
                  <a:pt x="1517068" y="523220"/>
                </a:cubicBezTo>
                <a:cubicBezTo>
                  <a:pt x="1404091" y="531423"/>
                  <a:pt x="1327101" y="510266"/>
                  <a:pt x="1248664" y="523220"/>
                </a:cubicBezTo>
                <a:cubicBezTo>
                  <a:pt x="1170227" y="536174"/>
                  <a:pt x="394269" y="383338"/>
                  <a:pt x="0" y="523220"/>
                </a:cubicBezTo>
                <a:cubicBezTo>
                  <a:pt x="-7003" y="366270"/>
                  <a:pt x="14782" y="153483"/>
                  <a:pt x="0" y="0"/>
                </a:cubicBezTo>
                <a:close/>
              </a:path>
              <a:path w="10502781" h="523220" stroke="0" extrusionOk="0">
                <a:moveTo>
                  <a:pt x="0" y="0"/>
                </a:moveTo>
                <a:cubicBezTo>
                  <a:pt x="122174" y="-14428"/>
                  <a:pt x="147196" y="3789"/>
                  <a:pt x="268404" y="0"/>
                </a:cubicBezTo>
                <a:cubicBezTo>
                  <a:pt x="389612" y="-3789"/>
                  <a:pt x="478215" y="734"/>
                  <a:pt x="641837" y="0"/>
                </a:cubicBezTo>
                <a:cubicBezTo>
                  <a:pt x="805459" y="-734"/>
                  <a:pt x="938724" y="23919"/>
                  <a:pt x="1225324" y="0"/>
                </a:cubicBezTo>
                <a:cubicBezTo>
                  <a:pt x="1511924" y="-23919"/>
                  <a:pt x="1531101" y="51798"/>
                  <a:pt x="1808812" y="0"/>
                </a:cubicBezTo>
                <a:cubicBezTo>
                  <a:pt x="2086523" y="-51798"/>
                  <a:pt x="1990581" y="3478"/>
                  <a:pt x="2077217" y="0"/>
                </a:cubicBezTo>
                <a:cubicBezTo>
                  <a:pt x="2163853" y="-3478"/>
                  <a:pt x="2496826" y="7477"/>
                  <a:pt x="2765732" y="0"/>
                </a:cubicBezTo>
                <a:cubicBezTo>
                  <a:pt x="3034639" y="-7477"/>
                  <a:pt x="3291084" y="2770"/>
                  <a:pt x="3454248" y="0"/>
                </a:cubicBezTo>
                <a:cubicBezTo>
                  <a:pt x="3617412" y="-2770"/>
                  <a:pt x="3823376" y="53981"/>
                  <a:pt x="4142764" y="0"/>
                </a:cubicBezTo>
                <a:cubicBezTo>
                  <a:pt x="4462152" y="-53981"/>
                  <a:pt x="4686167" y="29964"/>
                  <a:pt x="4831279" y="0"/>
                </a:cubicBezTo>
                <a:cubicBezTo>
                  <a:pt x="4976392" y="-29964"/>
                  <a:pt x="5229810" y="36728"/>
                  <a:pt x="5414767" y="0"/>
                </a:cubicBezTo>
                <a:cubicBezTo>
                  <a:pt x="5599724" y="-36728"/>
                  <a:pt x="5575815" y="26189"/>
                  <a:pt x="5683171" y="0"/>
                </a:cubicBezTo>
                <a:cubicBezTo>
                  <a:pt x="5790527" y="-26189"/>
                  <a:pt x="5820514" y="963"/>
                  <a:pt x="5951576" y="0"/>
                </a:cubicBezTo>
                <a:cubicBezTo>
                  <a:pt x="6082638" y="-963"/>
                  <a:pt x="6168556" y="37396"/>
                  <a:pt x="6325008" y="0"/>
                </a:cubicBezTo>
                <a:cubicBezTo>
                  <a:pt x="6481460" y="-37396"/>
                  <a:pt x="6619179" y="11298"/>
                  <a:pt x="6698440" y="0"/>
                </a:cubicBezTo>
                <a:cubicBezTo>
                  <a:pt x="6777701" y="-11298"/>
                  <a:pt x="6993277" y="13419"/>
                  <a:pt x="7281928" y="0"/>
                </a:cubicBezTo>
                <a:cubicBezTo>
                  <a:pt x="7570579" y="-13419"/>
                  <a:pt x="7549341" y="3133"/>
                  <a:pt x="7655360" y="0"/>
                </a:cubicBezTo>
                <a:cubicBezTo>
                  <a:pt x="7761379" y="-3133"/>
                  <a:pt x="8059709" y="11853"/>
                  <a:pt x="8343876" y="0"/>
                </a:cubicBezTo>
                <a:cubicBezTo>
                  <a:pt x="8628043" y="-11853"/>
                  <a:pt x="8701745" y="7223"/>
                  <a:pt x="8927364" y="0"/>
                </a:cubicBezTo>
                <a:cubicBezTo>
                  <a:pt x="9152983" y="-7223"/>
                  <a:pt x="9437457" y="31913"/>
                  <a:pt x="9615879" y="0"/>
                </a:cubicBezTo>
                <a:cubicBezTo>
                  <a:pt x="9794301" y="-31913"/>
                  <a:pt x="10120907" y="104257"/>
                  <a:pt x="10502781" y="0"/>
                </a:cubicBezTo>
                <a:cubicBezTo>
                  <a:pt x="10516935" y="207507"/>
                  <a:pt x="10501944" y="308598"/>
                  <a:pt x="10502781" y="523220"/>
                </a:cubicBezTo>
                <a:cubicBezTo>
                  <a:pt x="10171227" y="577439"/>
                  <a:pt x="10026807" y="485711"/>
                  <a:pt x="9709238" y="523220"/>
                </a:cubicBezTo>
                <a:cubicBezTo>
                  <a:pt x="9391669" y="560729"/>
                  <a:pt x="9520324" y="516582"/>
                  <a:pt x="9440833" y="523220"/>
                </a:cubicBezTo>
                <a:cubicBezTo>
                  <a:pt x="9361342" y="529858"/>
                  <a:pt x="9038257" y="494022"/>
                  <a:pt x="8857345" y="523220"/>
                </a:cubicBezTo>
                <a:cubicBezTo>
                  <a:pt x="8676433" y="552418"/>
                  <a:pt x="8399956" y="477419"/>
                  <a:pt x="8273857" y="523220"/>
                </a:cubicBezTo>
                <a:cubicBezTo>
                  <a:pt x="8147758" y="569021"/>
                  <a:pt x="8023640" y="476459"/>
                  <a:pt x="7795397" y="523220"/>
                </a:cubicBezTo>
                <a:cubicBezTo>
                  <a:pt x="7567154" y="569981"/>
                  <a:pt x="7517104" y="513106"/>
                  <a:pt x="7421965" y="523220"/>
                </a:cubicBezTo>
                <a:cubicBezTo>
                  <a:pt x="7326826" y="533334"/>
                  <a:pt x="7262534" y="512554"/>
                  <a:pt x="7153561" y="523220"/>
                </a:cubicBezTo>
                <a:cubicBezTo>
                  <a:pt x="7044588" y="533886"/>
                  <a:pt x="6768607" y="514760"/>
                  <a:pt x="6465045" y="523220"/>
                </a:cubicBezTo>
                <a:cubicBezTo>
                  <a:pt x="6161483" y="531680"/>
                  <a:pt x="6147285" y="501701"/>
                  <a:pt x="5881557" y="523220"/>
                </a:cubicBezTo>
                <a:cubicBezTo>
                  <a:pt x="5615829" y="544739"/>
                  <a:pt x="5353810" y="474744"/>
                  <a:pt x="5193042" y="523220"/>
                </a:cubicBezTo>
                <a:cubicBezTo>
                  <a:pt x="5032275" y="571696"/>
                  <a:pt x="4704212" y="459155"/>
                  <a:pt x="4399498" y="523220"/>
                </a:cubicBezTo>
                <a:cubicBezTo>
                  <a:pt x="4094784" y="587285"/>
                  <a:pt x="4017298" y="515868"/>
                  <a:pt x="3816010" y="523220"/>
                </a:cubicBezTo>
                <a:cubicBezTo>
                  <a:pt x="3614722" y="530572"/>
                  <a:pt x="3322780" y="472962"/>
                  <a:pt x="3022467" y="523220"/>
                </a:cubicBezTo>
                <a:cubicBezTo>
                  <a:pt x="2722154" y="573478"/>
                  <a:pt x="2769655" y="497280"/>
                  <a:pt x="2649035" y="523220"/>
                </a:cubicBezTo>
                <a:cubicBezTo>
                  <a:pt x="2528415" y="549160"/>
                  <a:pt x="2058365" y="518575"/>
                  <a:pt x="1855491" y="523220"/>
                </a:cubicBezTo>
                <a:cubicBezTo>
                  <a:pt x="1652617" y="527865"/>
                  <a:pt x="1432696" y="469176"/>
                  <a:pt x="1272003" y="523220"/>
                </a:cubicBezTo>
                <a:cubicBezTo>
                  <a:pt x="1111310" y="577264"/>
                  <a:pt x="918924" y="468447"/>
                  <a:pt x="793543" y="523220"/>
                </a:cubicBezTo>
                <a:cubicBezTo>
                  <a:pt x="668162" y="577993"/>
                  <a:pt x="246845" y="431532"/>
                  <a:pt x="0" y="523220"/>
                </a:cubicBezTo>
                <a:cubicBezTo>
                  <a:pt x="-38556" y="409885"/>
                  <a:pt x="41129" y="208605"/>
                  <a:pt x="0" y="0"/>
                </a:cubicBezTo>
                <a:close/>
              </a:path>
            </a:pathLst>
          </a:custGeom>
          <a:solidFill>
            <a:schemeClr val="accent6">
              <a:lumMod val="40000"/>
              <a:lumOff val="6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Different phrase patterns are used to express the same functionality</a:t>
            </a:r>
          </a:p>
        </p:txBody>
      </p:sp>
      <p:sp>
        <p:nvSpPr>
          <p:cNvPr id="9" name="文本框 8">
            <a:extLst>
              <a:ext uri="{FF2B5EF4-FFF2-40B4-BE49-F238E27FC236}">
                <a16:creationId xmlns:a16="http://schemas.microsoft.com/office/drawing/2014/main" id="{7406880F-9910-41E9-A962-826B1FFF3C7C}"/>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583A706F-459C-4288-BE2F-36647967FE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3401317974"/>
      </p:ext>
    </p:extLst>
  </p:cSld>
  <p:clrMapOvr>
    <a:masterClrMapping/>
  </p:clrMapOvr>
  <mc:AlternateContent xmlns:mc="http://schemas.openxmlformats.org/markup-compatibility/2006">
    <mc:Choice xmlns:p14="http://schemas.microsoft.com/office/powerpoint/2010/main" Requires="p14">
      <p:transition p14:dur="10" advTm="12504"/>
    </mc:Choice>
    <mc:Fallback>
      <p:transition advTm="12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29" grpId="0"/>
      <p:bldP spid="33" grpId="0" animBg="1"/>
      <p:bldP spid="37" grpId="0" animBg="1"/>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7" name="图片 26">
            <a:extLst>
              <a:ext uri="{FF2B5EF4-FFF2-40B4-BE49-F238E27FC236}">
                <a16:creationId xmlns:a16="http://schemas.microsoft.com/office/drawing/2014/main" id="{15A40DB8-7D18-4935-AF72-BB300ADCB89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26625" y="1508054"/>
            <a:ext cx="4938749" cy="3660356"/>
          </a:xfrm>
          <a:prstGeom prst="rect">
            <a:avLst/>
          </a:prstGeom>
        </p:spPr>
      </p:pic>
      <p:sp>
        <p:nvSpPr>
          <p:cNvPr id="29" name="矩形 28">
            <a:extLst>
              <a:ext uri="{FF2B5EF4-FFF2-40B4-BE49-F238E27FC236}">
                <a16:creationId xmlns:a16="http://schemas.microsoft.com/office/drawing/2014/main" id="{4E47842B-D57B-4D4B-B056-3D09A6429366}"/>
              </a:ext>
            </a:extLst>
          </p:cNvPr>
          <p:cNvSpPr/>
          <p:nvPr/>
        </p:nvSpPr>
        <p:spPr>
          <a:xfrm>
            <a:off x="3626626" y="1348794"/>
            <a:ext cx="4938748" cy="584775"/>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Phrase Patten Gap </a:t>
            </a:r>
          </a:p>
        </p:txBody>
      </p:sp>
      <p:sp>
        <p:nvSpPr>
          <p:cNvPr id="33" name="矩形 32">
            <a:extLst>
              <a:ext uri="{FF2B5EF4-FFF2-40B4-BE49-F238E27FC236}">
                <a16:creationId xmlns:a16="http://schemas.microsoft.com/office/drawing/2014/main" id="{3A6DF54E-E789-4778-8EE3-90D26DF1A9D3}"/>
              </a:ext>
            </a:extLst>
          </p:cNvPr>
          <p:cNvSpPr/>
          <p:nvPr/>
        </p:nvSpPr>
        <p:spPr>
          <a:xfrm>
            <a:off x="400423" y="2861178"/>
            <a:ext cx="2456464" cy="954107"/>
          </a:xfrm>
          <a:custGeom>
            <a:avLst/>
            <a:gdLst>
              <a:gd name="connsiteX0" fmla="*/ 0 w 2456464"/>
              <a:gd name="connsiteY0" fmla="*/ 0 h 954107"/>
              <a:gd name="connsiteX1" fmla="*/ 540422 w 2456464"/>
              <a:gd name="connsiteY1" fmla="*/ 0 h 954107"/>
              <a:gd name="connsiteX2" fmla="*/ 1007150 w 2456464"/>
              <a:gd name="connsiteY2" fmla="*/ 0 h 954107"/>
              <a:gd name="connsiteX3" fmla="*/ 1498443 w 2456464"/>
              <a:gd name="connsiteY3" fmla="*/ 0 h 954107"/>
              <a:gd name="connsiteX4" fmla="*/ 2014300 w 2456464"/>
              <a:gd name="connsiteY4" fmla="*/ 0 h 954107"/>
              <a:gd name="connsiteX5" fmla="*/ 2456464 w 2456464"/>
              <a:gd name="connsiteY5" fmla="*/ 0 h 954107"/>
              <a:gd name="connsiteX6" fmla="*/ 2456464 w 2456464"/>
              <a:gd name="connsiteY6" fmla="*/ 457971 h 954107"/>
              <a:gd name="connsiteX7" fmla="*/ 2456464 w 2456464"/>
              <a:gd name="connsiteY7" fmla="*/ 954107 h 954107"/>
              <a:gd name="connsiteX8" fmla="*/ 1965171 w 2456464"/>
              <a:gd name="connsiteY8" fmla="*/ 954107 h 954107"/>
              <a:gd name="connsiteX9" fmla="*/ 1424749 w 2456464"/>
              <a:gd name="connsiteY9" fmla="*/ 954107 h 954107"/>
              <a:gd name="connsiteX10" fmla="*/ 958021 w 2456464"/>
              <a:gd name="connsiteY10" fmla="*/ 954107 h 954107"/>
              <a:gd name="connsiteX11" fmla="*/ 515857 w 2456464"/>
              <a:gd name="connsiteY11" fmla="*/ 954107 h 954107"/>
              <a:gd name="connsiteX12" fmla="*/ 0 w 2456464"/>
              <a:gd name="connsiteY12" fmla="*/ 954107 h 954107"/>
              <a:gd name="connsiteX13" fmla="*/ 0 w 2456464"/>
              <a:gd name="connsiteY13" fmla="*/ 496136 h 954107"/>
              <a:gd name="connsiteX14" fmla="*/ 0 w 2456464"/>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6464" h="954107" fill="none" extrusionOk="0">
                <a:moveTo>
                  <a:pt x="0" y="0"/>
                </a:moveTo>
                <a:cubicBezTo>
                  <a:pt x="196014" y="-16671"/>
                  <a:pt x="272870" y="20348"/>
                  <a:pt x="540422" y="0"/>
                </a:cubicBezTo>
                <a:cubicBezTo>
                  <a:pt x="807974" y="-20348"/>
                  <a:pt x="897708" y="38658"/>
                  <a:pt x="1007150" y="0"/>
                </a:cubicBezTo>
                <a:cubicBezTo>
                  <a:pt x="1116592" y="-38658"/>
                  <a:pt x="1302759" y="24002"/>
                  <a:pt x="1498443" y="0"/>
                </a:cubicBezTo>
                <a:cubicBezTo>
                  <a:pt x="1694127" y="-24002"/>
                  <a:pt x="1886204" y="41409"/>
                  <a:pt x="2014300" y="0"/>
                </a:cubicBezTo>
                <a:cubicBezTo>
                  <a:pt x="2142396" y="-41409"/>
                  <a:pt x="2362063" y="10724"/>
                  <a:pt x="2456464" y="0"/>
                </a:cubicBezTo>
                <a:cubicBezTo>
                  <a:pt x="2461694" y="226942"/>
                  <a:pt x="2455752" y="254832"/>
                  <a:pt x="2456464" y="457971"/>
                </a:cubicBezTo>
                <a:cubicBezTo>
                  <a:pt x="2457176" y="661110"/>
                  <a:pt x="2402017" y="764471"/>
                  <a:pt x="2456464" y="954107"/>
                </a:cubicBezTo>
                <a:cubicBezTo>
                  <a:pt x="2327853" y="980964"/>
                  <a:pt x="2085191" y="921570"/>
                  <a:pt x="1965171" y="954107"/>
                </a:cubicBezTo>
                <a:cubicBezTo>
                  <a:pt x="1845151" y="986644"/>
                  <a:pt x="1605876" y="895725"/>
                  <a:pt x="1424749" y="954107"/>
                </a:cubicBezTo>
                <a:cubicBezTo>
                  <a:pt x="1243622" y="1012489"/>
                  <a:pt x="1058173" y="910653"/>
                  <a:pt x="958021" y="954107"/>
                </a:cubicBezTo>
                <a:cubicBezTo>
                  <a:pt x="857869" y="997561"/>
                  <a:pt x="722253" y="909936"/>
                  <a:pt x="515857" y="954107"/>
                </a:cubicBezTo>
                <a:cubicBezTo>
                  <a:pt x="309461" y="998278"/>
                  <a:pt x="191910" y="936759"/>
                  <a:pt x="0" y="954107"/>
                </a:cubicBezTo>
                <a:cubicBezTo>
                  <a:pt x="-30462" y="860071"/>
                  <a:pt x="27956" y="603789"/>
                  <a:pt x="0" y="496136"/>
                </a:cubicBezTo>
                <a:cubicBezTo>
                  <a:pt x="-27956" y="388483"/>
                  <a:pt x="33589" y="200466"/>
                  <a:pt x="0" y="0"/>
                </a:cubicBezTo>
                <a:close/>
              </a:path>
              <a:path w="2456464" h="954107" stroke="0" extrusionOk="0">
                <a:moveTo>
                  <a:pt x="0" y="0"/>
                </a:moveTo>
                <a:cubicBezTo>
                  <a:pt x="160924" y="-48655"/>
                  <a:pt x="252797" y="39504"/>
                  <a:pt x="466728" y="0"/>
                </a:cubicBezTo>
                <a:cubicBezTo>
                  <a:pt x="680659" y="-39504"/>
                  <a:pt x="761245" y="9983"/>
                  <a:pt x="908892" y="0"/>
                </a:cubicBezTo>
                <a:cubicBezTo>
                  <a:pt x="1056539" y="-9983"/>
                  <a:pt x="1292504" y="59951"/>
                  <a:pt x="1449314" y="0"/>
                </a:cubicBezTo>
                <a:cubicBezTo>
                  <a:pt x="1606124" y="-59951"/>
                  <a:pt x="1710826" y="38154"/>
                  <a:pt x="1866913" y="0"/>
                </a:cubicBezTo>
                <a:cubicBezTo>
                  <a:pt x="2023000" y="-38154"/>
                  <a:pt x="2218901" y="70621"/>
                  <a:pt x="2456464" y="0"/>
                </a:cubicBezTo>
                <a:cubicBezTo>
                  <a:pt x="2476845" y="174467"/>
                  <a:pt x="2431106" y="338516"/>
                  <a:pt x="2456464" y="457971"/>
                </a:cubicBezTo>
                <a:cubicBezTo>
                  <a:pt x="2481822" y="577426"/>
                  <a:pt x="2415616" y="720030"/>
                  <a:pt x="2456464" y="954107"/>
                </a:cubicBezTo>
                <a:cubicBezTo>
                  <a:pt x="2345066" y="990909"/>
                  <a:pt x="2138809" y="929210"/>
                  <a:pt x="1916042" y="954107"/>
                </a:cubicBezTo>
                <a:cubicBezTo>
                  <a:pt x="1693275" y="979004"/>
                  <a:pt x="1627941" y="902484"/>
                  <a:pt x="1449314" y="954107"/>
                </a:cubicBezTo>
                <a:cubicBezTo>
                  <a:pt x="1270687" y="1005730"/>
                  <a:pt x="1185350" y="919126"/>
                  <a:pt x="958021" y="954107"/>
                </a:cubicBezTo>
                <a:cubicBezTo>
                  <a:pt x="730692" y="989088"/>
                  <a:pt x="663595" y="913844"/>
                  <a:pt x="540422" y="954107"/>
                </a:cubicBezTo>
                <a:cubicBezTo>
                  <a:pt x="417249" y="994370"/>
                  <a:pt x="201224" y="897467"/>
                  <a:pt x="0" y="954107"/>
                </a:cubicBezTo>
                <a:cubicBezTo>
                  <a:pt x="-55722" y="829618"/>
                  <a:pt x="42929" y="586234"/>
                  <a:pt x="0" y="486595"/>
                </a:cubicBezTo>
                <a:cubicBezTo>
                  <a:pt x="-42929" y="386956"/>
                  <a:pt x="42020" y="155409"/>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convert an array to a list</a:t>
            </a:r>
          </a:p>
        </p:txBody>
      </p:sp>
      <p:sp>
        <p:nvSpPr>
          <p:cNvPr id="37" name="矩形 36">
            <a:extLst>
              <a:ext uri="{FF2B5EF4-FFF2-40B4-BE49-F238E27FC236}">
                <a16:creationId xmlns:a16="http://schemas.microsoft.com/office/drawing/2014/main" id="{F7C112A7-8BA2-401C-A763-86F1DFF8F82E}"/>
              </a:ext>
            </a:extLst>
          </p:cNvPr>
          <p:cNvSpPr/>
          <p:nvPr/>
        </p:nvSpPr>
        <p:spPr>
          <a:xfrm>
            <a:off x="9126949" y="2861178"/>
            <a:ext cx="2358599" cy="954107"/>
          </a:xfrm>
          <a:prstGeom prst="rect">
            <a:avLst/>
          </a:prstGeom>
          <a:solidFill>
            <a:srgbClr val="FF9191"/>
          </a:solidFill>
          <a:ln>
            <a:solidFill>
              <a:schemeClr val="tx1"/>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convert a list to an array</a:t>
            </a:r>
          </a:p>
        </p:txBody>
      </p:sp>
      <p:sp>
        <p:nvSpPr>
          <p:cNvPr id="39" name="矩形 38">
            <a:extLst>
              <a:ext uri="{FF2B5EF4-FFF2-40B4-BE49-F238E27FC236}">
                <a16:creationId xmlns:a16="http://schemas.microsoft.com/office/drawing/2014/main" id="{157CED4B-15CF-4C86-9A89-AD1D9E6BA598}"/>
              </a:ext>
            </a:extLst>
          </p:cNvPr>
          <p:cNvSpPr/>
          <p:nvPr/>
        </p:nvSpPr>
        <p:spPr>
          <a:xfrm>
            <a:off x="2469735" y="5293747"/>
            <a:ext cx="7272471" cy="954107"/>
          </a:xfrm>
          <a:custGeom>
            <a:avLst/>
            <a:gdLst>
              <a:gd name="connsiteX0" fmla="*/ 0 w 7272471"/>
              <a:gd name="connsiteY0" fmla="*/ 0 h 954107"/>
              <a:gd name="connsiteX1" fmla="*/ 413971 w 7272471"/>
              <a:gd name="connsiteY1" fmla="*/ 0 h 954107"/>
              <a:gd name="connsiteX2" fmla="*/ 755218 w 7272471"/>
              <a:gd name="connsiteY2" fmla="*/ 0 h 954107"/>
              <a:gd name="connsiteX3" fmla="*/ 1169190 w 7272471"/>
              <a:gd name="connsiteY3" fmla="*/ 0 h 954107"/>
              <a:gd name="connsiteX4" fmla="*/ 1510436 w 7272471"/>
              <a:gd name="connsiteY4" fmla="*/ 0 h 954107"/>
              <a:gd name="connsiteX5" fmla="*/ 2069857 w 7272471"/>
              <a:gd name="connsiteY5" fmla="*/ 0 h 954107"/>
              <a:gd name="connsiteX6" fmla="*/ 2702003 w 7272471"/>
              <a:gd name="connsiteY6" fmla="*/ 0 h 954107"/>
              <a:gd name="connsiteX7" fmla="*/ 3406873 w 7272471"/>
              <a:gd name="connsiteY7" fmla="*/ 0 h 954107"/>
              <a:gd name="connsiteX8" fmla="*/ 3748120 w 7272471"/>
              <a:gd name="connsiteY8" fmla="*/ 0 h 954107"/>
              <a:gd name="connsiteX9" fmla="*/ 4380265 w 7272471"/>
              <a:gd name="connsiteY9" fmla="*/ 0 h 954107"/>
              <a:gd name="connsiteX10" fmla="*/ 5012411 w 7272471"/>
              <a:gd name="connsiteY10" fmla="*/ 0 h 954107"/>
              <a:gd name="connsiteX11" fmla="*/ 5499107 w 7272471"/>
              <a:gd name="connsiteY11" fmla="*/ 0 h 954107"/>
              <a:gd name="connsiteX12" fmla="*/ 6058528 w 7272471"/>
              <a:gd name="connsiteY12" fmla="*/ 0 h 954107"/>
              <a:gd name="connsiteX13" fmla="*/ 6617949 w 7272471"/>
              <a:gd name="connsiteY13" fmla="*/ 0 h 954107"/>
              <a:gd name="connsiteX14" fmla="*/ 7272471 w 7272471"/>
              <a:gd name="connsiteY14" fmla="*/ 0 h 954107"/>
              <a:gd name="connsiteX15" fmla="*/ 7272471 w 7272471"/>
              <a:gd name="connsiteY15" fmla="*/ 496136 h 954107"/>
              <a:gd name="connsiteX16" fmla="*/ 7272471 w 7272471"/>
              <a:gd name="connsiteY16" fmla="*/ 954107 h 954107"/>
              <a:gd name="connsiteX17" fmla="*/ 6785775 w 7272471"/>
              <a:gd name="connsiteY17" fmla="*/ 954107 h 954107"/>
              <a:gd name="connsiteX18" fmla="*/ 6299079 w 7272471"/>
              <a:gd name="connsiteY18" fmla="*/ 954107 h 954107"/>
              <a:gd name="connsiteX19" fmla="*/ 5666933 w 7272471"/>
              <a:gd name="connsiteY19" fmla="*/ 954107 h 954107"/>
              <a:gd name="connsiteX20" fmla="*/ 5325686 w 7272471"/>
              <a:gd name="connsiteY20" fmla="*/ 954107 h 954107"/>
              <a:gd name="connsiteX21" fmla="*/ 4693541 w 7272471"/>
              <a:gd name="connsiteY21" fmla="*/ 954107 h 954107"/>
              <a:gd name="connsiteX22" fmla="*/ 3988671 w 7272471"/>
              <a:gd name="connsiteY22" fmla="*/ 954107 h 954107"/>
              <a:gd name="connsiteX23" fmla="*/ 3501974 w 7272471"/>
              <a:gd name="connsiteY23" fmla="*/ 954107 h 954107"/>
              <a:gd name="connsiteX24" fmla="*/ 2797104 w 7272471"/>
              <a:gd name="connsiteY24" fmla="*/ 954107 h 954107"/>
              <a:gd name="connsiteX25" fmla="*/ 2237683 w 7272471"/>
              <a:gd name="connsiteY25" fmla="*/ 954107 h 954107"/>
              <a:gd name="connsiteX26" fmla="*/ 1896437 w 7272471"/>
              <a:gd name="connsiteY26" fmla="*/ 954107 h 954107"/>
              <a:gd name="connsiteX27" fmla="*/ 1555190 w 7272471"/>
              <a:gd name="connsiteY27" fmla="*/ 954107 h 954107"/>
              <a:gd name="connsiteX28" fmla="*/ 1213943 w 7272471"/>
              <a:gd name="connsiteY28" fmla="*/ 954107 h 954107"/>
              <a:gd name="connsiteX29" fmla="*/ 727247 w 7272471"/>
              <a:gd name="connsiteY29" fmla="*/ 954107 h 954107"/>
              <a:gd name="connsiteX30" fmla="*/ 0 w 7272471"/>
              <a:gd name="connsiteY30" fmla="*/ 954107 h 954107"/>
              <a:gd name="connsiteX31" fmla="*/ 0 w 7272471"/>
              <a:gd name="connsiteY31" fmla="*/ 457971 h 954107"/>
              <a:gd name="connsiteX32" fmla="*/ 0 w 7272471"/>
              <a:gd name="connsiteY32"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272471" h="954107" fill="none" extrusionOk="0">
                <a:moveTo>
                  <a:pt x="0" y="0"/>
                </a:moveTo>
                <a:cubicBezTo>
                  <a:pt x="201969" y="-6353"/>
                  <a:pt x="303303" y="16216"/>
                  <a:pt x="413971" y="0"/>
                </a:cubicBezTo>
                <a:cubicBezTo>
                  <a:pt x="524639" y="-16216"/>
                  <a:pt x="680068" y="19380"/>
                  <a:pt x="755218" y="0"/>
                </a:cubicBezTo>
                <a:cubicBezTo>
                  <a:pt x="830368" y="-19380"/>
                  <a:pt x="978134" y="3641"/>
                  <a:pt x="1169190" y="0"/>
                </a:cubicBezTo>
                <a:cubicBezTo>
                  <a:pt x="1360246" y="-3641"/>
                  <a:pt x="1393311" y="19054"/>
                  <a:pt x="1510436" y="0"/>
                </a:cubicBezTo>
                <a:cubicBezTo>
                  <a:pt x="1627561" y="-19054"/>
                  <a:pt x="1816841" y="21901"/>
                  <a:pt x="2069857" y="0"/>
                </a:cubicBezTo>
                <a:cubicBezTo>
                  <a:pt x="2322873" y="-21901"/>
                  <a:pt x="2458680" y="12083"/>
                  <a:pt x="2702003" y="0"/>
                </a:cubicBezTo>
                <a:cubicBezTo>
                  <a:pt x="2945326" y="-12083"/>
                  <a:pt x="3128496" y="36198"/>
                  <a:pt x="3406873" y="0"/>
                </a:cubicBezTo>
                <a:cubicBezTo>
                  <a:pt x="3685250" y="-36198"/>
                  <a:pt x="3591014" y="21370"/>
                  <a:pt x="3748120" y="0"/>
                </a:cubicBezTo>
                <a:cubicBezTo>
                  <a:pt x="3905226" y="-21370"/>
                  <a:pt x="4194782" y="53886"/>
                  <a:pt x="4380265" y="0"/>
                </a:cubicBezTo>
                <a:cubicBezTo>
                  <a:pt x="4565749" y="-53886"/>
                  <a:pt x="4696943" y="40957"/>
                  <a:pt x="5012411" y="0"/>
                </a:cubicBezTo>
                <a:cubicBezTo>
                  <a:pt x="5327879" y="-40957"/>
                  <a:pt x="5378257" y="26011"/>
                  <a:pt x="5499107" y="0"/>
                </a:cubicBezTo>
                <a:cubicBezTo>
                  <a:pt x="5619957" y="-26011"/>
                  <a:pt x="5818840" y="2225"/>
                  <a:pt x="6058528" y="0"/>
                </a:cubicBezTo>
                <a:cubicBezTo>
                  <a:pt x="6298216" y="-2225"/>
                  <a:pt x="6408193" y="58339"/>
                  <a:pt x="6617949" y="0"/>
                </a:cubicBezTo>
                <a:cubicBezTo>
                  <a:pt x="6827705" y="-58339"/>
                  <a:pt x="7067973" y="46045"/>
                  <a:pt x="7272471" y="0"/>
                </a:cubicBezTo>
                <a:cubicBezTo>
                  <a:pt x="7290752" y="208174"/>
                  <a:pt x="7257396" y="322867"/>
                  <a:pt x="7272471" y="496136"/>
                </a:cubicBezTo>
                <a:cubicBezTo>
                  <a:pt x="7287546" y="669405"/>
                  <a:pt x="7247657" y="796994"/>
                  <a:pt x="7272471" y="954107"/>
                </a:cubicBezTo>
                <a:cubicBezTo>
                  <a:pt x="7103391" y="1006479"/>
                  <a:pt x="6943540" y="921890"/>
                  <a:pt x="6785775" y="954107"/>
                </a:cubicBezTo>
                <a:cubicBezTo>
                  <a:pt x="6628010" y="986324"/>
                  <a:pt x="6501666" y="943526"/>
                  <a:pt x="6299079" y="954107"/>
                </a:cubicBezTo>
                <a:cubicBezTo>
                  <a:pt x="6096492" y="964688"/>
                  <a:pt x="5955734" y="942193"/>
                  <a:pt x="5666933" y="954107"/>
                </a:cubicBezTo>
                <a:cubicBezTo>
                  <a:pt x="5378132" y="966021"/>
                  <a:pt x="5420313" y="933382"/>
                  <a:pt x="5325686" y="954107"/>
                </a:cubicBezTo>
                <a:cubicBezTo>
                  <a:pt x="5231059" y="974832"/>
                  <a:pt x="4907847" y="932688"/>
                  <a:pt x="4693541" y="954107"/>
                </a:cubicBezTo>
                <a:cubicBezTo>
                  <a:pt x="4479235" y="975526"/>
                  <a:pt x="4187668" y="885017"/>
                  <a:pt x="3988671" y="954107"/>
                </a:cubicBezTo>
                <a:cubicBezTo>
                  <a:pt x="3789674" y="1023197"/>
                  <a:pt x="3656156" y="897436"/>
                  <a:pt x="3501974" y="954107"/>
                </a:cubicBezTo>
                <a:cubicBezTo>
                  <a:pt x="3347792" y="1010778"/>
                  <a:pt x="3091969" y="891601"/>
                  <a:pt x="2797104" y="954107"/>
                </a:cubicBezTo>
                <a:cubicBezTo>
                  <a:pt x="2502239" y="1016613"/>
                  <a:pt x="2363703" y="914787"/>
                  <a:pt x="2237683" y="954107"/>
                </a:cubicBezTo>
                <a:cubicBezTo>
                  <a:pt x="2111663" y="993427"/>
                  <a:pt x="2031336" y="933240"/>
                  <a:pt x="1896437" y="954107"/>
                </a:cubicBezTo>
                <a:cubicBezTo>
                  <a:pt x="1761538" y="974974"/>
                  <a:pt x="1665878" y="940089"/>
                  <a:pt x="1555190" y="954107"/>
                </a:cubicBezTo>
                <a:cubicBezTo>
                  <a:pt x="1444502" y="968125"/>
                  <a:pt x="1340658" y="948834"/>
                  <a:pt x="1213943" y="954107"/>
                </a:cubicBezTo>
                <a:cubicBezTo>
                  <a:pt x="1087228" y="959380"/>
                  <a:pt x="845298" y="917544"/>
                  <a:pt x="727247" y="954107"/>
                </a:cubicBezTo>
                <a:cubicBezTo>
                  <a:pt x="609196" y="990670"/>
                  <a:pt x="259933" y="936800"/>
                  <a:pt x="0" y="954107"/>
                </a:cubicBezTo>
                <a:cubicBezTo>
                  <a:pt x="-1224" y="782732"/>
                  <a:pt x="52553" y="688989"/>
                  <a:pt x="0" y="457971"/>
                </a:cubicBezTo>
                <a:cubicBezTo>
                  <a:pt x="-52553" y="226953"/>
                  <a:pt x="42606" y="147064"/>
                  <a:pt x="0" y="0"/>
                </a:cubicBezTo>
                <a:close/>
              </a:path>
              <a:path w="7272471" h="954107" stroke="0" extrusionOk="0">
                <a:moveTo>
                  <a:pt x="0" y="0"/>
                </a:moveTo>
                <a:cubicBezTo>
                  <a:pt x="149705" y="-30953"/>
                  <a:pt x="262236" y="32129"/>
                  <a:pt x="341247" y="0"/>
                </a:cubicBezTo>
                <a:cubicBezTo>
                  <a:pt x="420258" y="-32129"/>
                  <a:pt x="563495" y="25802"/>
                  <a:pt x="755218" y="0"/>
                </a:cubicBezTo>
                <a:cubicBezTo>
                  <a:pt x="946941" y="-25802"/>
                  <a:pt x="1097984" y="66362"/>
                  <a:pt x="1314639" y="0"/>
                </a:cubicBezTo>
                <a:cubicBezTo>
                  <a:pt x="1531294" y="-66362"/>
                  <a:pt x="1725006" y="18864"/>
                  <a:pt x="1874060" y="0"/>
                </a:cubicBezTo>
                <a:cubicBezTo>
                  <a:pt x="2023114" y="-18864"/>
                  <a:pt x="2140533" y="32413"/>
                  <a:pt x="2215307" y="0"/>
                </a:cubicBezTo>
                <a:cubicBezTo>
                  <a:pt x="2290081" y="-32413"/>
                  <a:pt x="2554987" y="28641"/>
                  <a:pt x="2847452" y="0"/>
                </a:cubicBezTo>
                <a:cubicBezTo>
                  <a:pt x="3139917" y="-28641"/>
                  <a:pt x="3225012" y="66144"/>
                  <a:pt x="3479598" y="0"/>
                </a:cubicBezTo>
                <a:cubicBezTo>
                  <a:pt x="3734184" y="-66144"/>
                  <a:pt x="3846386" y="974"/>
                  <a:pt x="4111743" y="0"/>
                </a:cubicBezTo>
                <a:cubicBezTo>
                  <a:pt x="4377100" y="-974"/>
                  <a:pt x="4491650" y="2358"/>
                  <a:pt x="4743889" y="0"/>
                </a:cubicBezTo>
                <a:cubicBezTo>
                  <a:pt x="4996128" y="-2358"/>
                  <a:pt x="5112229" y="48052"/>
                  <a:pt x="5303310" y="0"/>
                </a:cubicBezTo>
                <a:cubicBezTo>
                  <a:pt x="5494391" y="-48052"/>
                  <a:pt x="5481516" y="2205"/>
                  <a:pt x="5644556" y="0"/>
                </a:cubicBezTo>
                <a:cubicBezTo>
                  <a:pt x="5807596" y="-2205"/>
                  <a:pt x="5856125" y="5762"/>
                  <a:pt x="5985803" y="0"/>
                </a:cubicBezTo>
                <a:cubicBezTo>
                  <a:pt x="6115481" y="-5762"/>
                  <a:pt x="6238308" y="5409"/>
                  <a:pt x="6399774" y="0"/>
                </a:cubicBezTo>
                <a:cubicBezTo>
                  <a:pt x="6561240" y="-5409"/>
                  <a:pt x="6944574" y="94598"/>
                  <a:pt x="7272471" y="0"/>
                </a:cubicBezTo>
                <a:cubicBezTo>
                  <a:pt x="7288247" y="185463"/>
                  <a:pt x="7236882" y="280587"/>
                  <a:pt x="7272471" y="477054"/>
                </a:cubicBezTo>
                <a:cubicBezTo>
                  <a:pt x="7308060" y="673521"/>
                  <a:pt x="7271416" y="815488"/>
                  <a:pt x="7272471" y="954107"/>
                </a:cubicBezTo>
                <a:cubicBezTo>
                  <a:pt x="7155228" y="964610"/>
                  <a:pt x="7003426" y="937763"/>
                  <a:pt x="6931224" y="954107"/>
                </a:cubicBezTo>
                <a:cubicBezTo>
                  <a:pt x="6859022" y="970451"/>
                  <a:pt x="6603376" y="888784"/>
                  <a:pt x="6299079" y="954107"/>
                </a:cubicBezTo>
                <a:cubicBezTo>
                  <a:pt x="5994783" y="1019430"/>
                  <a:pt x="5849031" y="927634"/>
                  <a:pt x="5594208" y="954107"/>
                </a:cubicBezTo>
                <a:cubicBezTo>
                  <a:pt x="5339385" y="980580"/>
                  <a:pt x="5324959" y="951850"/>
                  <a:pt x="5107512" y="954107"/>
                </a:cubicBezTo>
                <a:cubicBezTo>
                  <a:pt x="4890065" y="956364"/>
                  <a:pt x="4778850" y="925809"/>
                  <a:pt x="4693541" y="954107"/>
                </a:cubicBezTo>
                <a:cubicBezTo>
                  <a:pt x="4608232" y="982405"/>
                  <a:pt x="4301024" y="936477"/>
                  <a:pt x="4134120" y="954107"/>
                </a:cubicBezTo>
                <a:cubicBezTo>
                  <a:pt x="3967216" y="971737"/>
                  <a:pt x="3878125" y="944694"/>
                  <a:pt x="3792873" y="954107"/>
                </a:cubicBezTo>
                <a:cubicBezTo>
                  <a:pt x="3707621" y="963520"/>
                  <a:pt x="3394181" y="952623"/>
                  <a:pt x="3233452" y="954107"/>
                </a:cubicBezTo>
                <a:cubicBezTo>
                  <a:pt x="3072723" y="955591"/>
                  <a:pt x="2818615" y="901569"/>
                  <a:pt x="2674032" y="954107"/>
                </a:cubicBezTo>
                <a:cubicBezTo>
                  <a:pt x="2529449" y="1006645"/>
                  <a:pt x="2285154" y="913693"/>
                  <a:pt x="2187336" y="954107"/>
                </a:cubicBezTo>
                <a:cubicBezTo>
                  <a:pt x="2089518" y="994521"/>
                  <a:pt x="1942729" y="918641"/>
                  <a:pt x="1773364" y="954107"/>
                </a:cubicBezTo>
                <a:cubicBezTo>
                  <a:pt x="1603999" y="989573"/>
                  <a:pt x="1530843" y="918137"/>
                  <a:pt x="1432117" y="954107"/>
                </a:cubicBezTo>
                <a:cubicBezTo>
                  <a:pt x="1333391" y="990077"/>
                  <a:pt x="1054437" y="883933"/>
                  <a:pt x="799972" y="954107"/>
                </a:cubicBezTo>
                <a:cubicBezTo>
                  <a:pt x="545507" y="1024281"/>
                  <a:pt x="385610" y="921942"/>
                  <a:pt x="0" y="954107"/>
                </a:cubicBezTo>
                <a:cubicBezTo>
                  <a:pt x="-13588" y="763005"/>
                  <a:pt x="42288" y="651658"/>
                  <a:pt x="0" y="467512"/>
                </a:cubicBezTo>
                <a:cubicBezTo>
                  <a:pt x="-42288" y="283367"/>
                  <a:pt x="41827" y="162431"/>
                  <a:pt x="0" y="0"/>
                </a:cubicBezTo>
                <a:close/>
              </a:path>
            </a:pathLst>
          </a:custGeom>
          <a:solidFill>
            <a:schemeClr val="accent6">
              <a:lumMod val="40000"/>
              <a:lumOff val="6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The role of each component playing in the pattern is essential for the semantics</a:t>
            </a:r>
          </a:p>
        </p:txBody>
      </p:sp>
      <p:sp>
        <p:nvSpPr>
          <p:cNvPr id="9" name="文本框 8">
            <a:extLst>
              <a:ext uri="{FF2B5EF4-FFF2-40B4-BE49-F238E27FC236}">
                <a16:creationId xmlns:a16="http://schemas.microsoft.com/office/drawing/2014/main" id="{9398E972-37F3-4578-9981-765D3E8507A8}"/>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4" name="音频 3">
            <a:hlinkClick r:id="" action="ppaction://media"/>
            <a:extLst>
              <a:ext uri="{FF2B5EF4-FFF2-40B4-BE49-F238E27FC236}">
                <a16:creationId xmlns:a16="http://schemas.microsoft.com/office/drawing/2014/main" id="{E7BE56EF-6258-42E8-A482-0BB3261255D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464341601"/>
      </p:ext>
    </p:extLst>
  </p:cSld>
  <p:clrMapOvr>
    <a:masterClrMapping/>
  </p:clrMapOvr>
  <mc:AlternateContent xmlns:mc="http://schemas.openxmlformats.org/markup-compatibility/2006">
    <mc:Choice xmlns:p14="http://schemas.microsoft.com/office/powerpoint/2010/main" Requires="p14">
      <p:transition p14:dur="10" advTm="20597"/>
    </mc:Choice>
    <mc:Fallback>
      <p:transition advTm="20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27" name="图片 26">
            <a:extLst>
              <a:ext uri="{FF2B5EF4-FFF2-40B4-BE49-F238E27FC236}">
                <a16:creationId xmlns:a16="http://schemas.microsoft.com/office/drawing/2014/main" id="{15A40DB8-7D18-4935-AF72-BB300ADCB89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26625" y="1508054"/>
            <a:ext cx="4938749" cy="3660356"/>
          </a:xfrm>
          <a:prstGeom prst="rect">
            <a:avLst/>
          </a:prstGeom>
        </p:spPr>
      </p:pic>
      <p:sp>
        <p:nvSpPr>
          <p:cNvPr id="29" name="矩形 28">
            <a:extLst>
              <a:ext uri="{FF2B5EF4-FFF2-40B4-BE49-F238E27FC236}">
                <a16:creationId xmlns:a16="http://schemas.microsoft.com/office/drawing/2014/main" id="{4E47842B-D57B-4D4B-B056-3D09A6429366}"/>
              </a:ext>
            </a:extLst>
          </p:cNvPr>
          <p:cNvSpPr/>
          <p:nvPr/>
        </p:nvSpPr>
        <p:spPr>
          <a:xfrm>
            <a:off x="3626626" y="1348794"/>
            <a:ext cx="4938748" cy="584775"/>
          </a:xfrm>
          <a:prstGeom prst="rect">
            <a:avLst/>
          </a:prstGeom>
        </p:spPr>
        <p:txBody>
          <a:bodyPr wrap="square">
            <a:spAutoFit/>
          </a:bodyPr>
          <a:lstStyle/>
          <a:p>
            <a:pPr algn="ctr"/>
            <a:r>
              <a:rPr lang="en-US" altLang="zh-CN" sz="3200" b="1" dirty="0">
                <a:latin typeface="Times New Roman" panose="02020603050405020304" pitchFamily="18" charset="0"/>
                <a:cs typeface="Times New Roman" panose="02020603050405020304" pitchFamily="18" charset="0"/>
              </a:rPr>
              <a:t>Term Gap </a:t>
            </a:r>
          </a:p>
        </p:txBody>
      </p:sp>
      <p:sp>
        <p:nvSpPr>
          <p:cNvPr id="33" name="矩形 32">
            <a:extLst>
              <a:ext uri="{FF2B5EF4-FFF2-40B4-BE49-F238E27FC236}">
                <a16:creationId xmlns:a16="http://schemas.microsoft.com/office/drawing/2014/main" id="{3A6DF54E-E789-4778-8EE3-90D26DF1A9D3}"/>
              </a:ext>
            </a:extLst>
          </p:cNvPr>
          <p:cNvSpPr/>
          <p:nvPr/>
        </p:nvSpPr>
        <p:spPr>
          <a:xfrm>
            <a:off x="466253" y="2189031"/>
            <a:ext cx="2456464" cy="954107"/>
          </a:xfrm>
          <a:custGeom>
            <a:avLst/>
            <a:gdLst>
              <a:gd name="connsiteX0" fmla="*/ 0 w 2456464"/>
              <a:gd name="connsiteY0" fmla="*/ 0 h 954107"/>
              <a:gd name="connsiteX1" fmla="*/ 540422 w 2456464"/>
              <a:gd name="connsiteY1" fmla="*/ 0 h 954107"/>
              <a:gd name="connsiteX2" fmla="*/ 1007150 w 2456464"/>
              <a:gd name="connsiteY2" fmla="*/ 0 h 954107"/>
              <a:gd name="connsiteX3" fmla="*/ 1498443 w 2456464"/>
              <a:gd name="connsiteY3" fmla="*/ 0 h 954107"/>
              <a:gd name="connsiteX4" fmla="*/ 2014300 w 2456464"/>
              <a:gd name="connsiteY4" fmla="*/ 0 h 954107"/>
              <a:gd name="connsiteX5" fmla="*/ 2456464 w 2456464"/>
              <a:gd name="connsiteY5" fmla="*/ 0 h 954107"/>
              <a:gd name="connsiteX6" fmla="*/ 2456464 w 2456464"/>
              <a:gd name="connsiteY6" fmla="*/ 457971 h 954107"/>
              <a:gd name="connsiteX7" fmla="*/ 2456464 w 2456464"/>
              <a:gd name="connsiteY7" fmla="*/ 954107 h 954107"/>
              <a:gd name="connsiteX8" fmla="*/ 1965171 w 2456464"/>
              <a:gd name="connsiteY8" fmla="*/ 954107 h 954107"/>
              <a:gd name="connsiteX9" fmla="*/ 1424749 w 2456464"/>
              <a:gd name="connsiteY9" fmla="*/ 954107 h 954107"/>
              <a:gd name="connsiteX10" fmla="*/ 958021 w 2456464"/>
              <a:gd name="connsiteY10" fmla="*/ 954107 h 954107"/>
              <a:gd name="connsiteX11" fmla="*/ 515857 w 2456464"/>
              <a:gd name="connsiteY11" fmla="*/ 954107 h 954107"/>
              <a:gd name="connsiteX12" fmla="*/ 0 w 2456464"/>
              <a:gd name="connsiteY12" fmla="*/ 954107 h 954107"/>
              <a:gd name="connsiteX13" fmla="*/ 0 w 2456464"/>
              <a:gd name="connsiteY13" fmla="*/ 496136 h 954107"/>
              <a:gd name="connsiteX14" fmla="*/ 0 w 2456464"/>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56464" h="954107" fill="none" extrusionOk="0">
                <a:moveTo>
                  <a:pt x="0" y="0"/>
                </a:moveTo>
                <a:cubicBezTo>
                  <a:pt x="196014" y="-16671"/>
                  <a:pt x="272870" y="20348"/>
                  <a:pt x="540422" y="0"/>
                </a:cubicBezTo>
                <a:cubicBezTo>
                  <a:pt x="807974" y="-20348"/>
                  <a:pt x="897708" y="38658"/>
                  <a:pt x="1007150" y="0"/>
                </a:cubicBezTo>
                <a:cubicBezTo>
                  <a:pt x="1116592" y="-38658"/>
                  <a:pt x="1302759" y="24002"/>
                  <a:pt x="1498443" y="0"/>
                </a:cubicBezTo>
                <a:cubicBezTo>
                  <a:pt x="1694127" y="-24002"/>
                  <a:pt x="1886204" y="41409"/>
                  <a:pt x="2014300" y="0"/>
                </a:cubicBezTo>
                <a:cubicBezTo>
                  <a:pt x="2142396" y="-41409"/>
                  <a:pt x="2362063" y="10724"/>
                  <a:pt x="2456464" y="0"/>
                </a:cubicBezTo>
                <a:cubicBezTo>
                  <a:pt x="2461694" y="226942"/>
                  <a:pt x="2455752" y="254832"/>
                  <a:pt x="2456464" y="457971"/>
                </a:cubicBezTo>
                <a:cubicBezTo>
                  <a:pt x="2457176" y="661110"/>
                  <a:pt x="2402017" y="764471"/>
                  <a:pt x="2456464" y="954107"/>
                </a:cubicBezTo>
                <a:cubicBezTo>
                  <a:pt x="2327853" y="980964"/>
                  <a:pt x="2085191" y="921570"/>
                  <a:pt x="1965171" y="954107"/>
                </a:cubicBezTo>
                <a:cubicBezTo>
                  <a:pt x="1845151" y="986644"/>
                  <a:pt x="1605876" y="895725"/>
                  <a:pt x="1424749" y="954107"/>
                </a:cubicBezTo>
                <a:cubicBezTo>
                  <a:pt x="1243622" y="1012489"/>
                  <a:pt x="1058173" y="910653"/>
                  <a:pt x="958021" y="954107"/>
                </a:cubicBezTo>
                <a:cubicBezTo>
                  <a:pt x="857869" y="997561"/>
                  <a:pt x="722253" y="909936"/>
                  <a:pt x="515857" y="954107"/>
                </a:cubicBezTo>
                <a:cubicBezTo>
                  <a:pt x="309461" y="998278"/>
                  <a:pt x="191910" y="936759"/>
                  <a:pt x="0" y="954107"/>
                </a:cubicBezTo>
                <a:cubicBezTo>
                  <a:pt x="-30462" y="860071"/>
                  <a:pt x="27956" y="603789"/>
                  <a:pt x="0" y="496136"/>
                </a:cubicBezTo>
                <a:cubicBezTo>
                  <a:pt x="-27956" y="388483"/>
                  <a:pt x="33589" y="200466"/>
                  <a:pt x="0" y="0"/>
                </a:cubicBezTo>
                <a:close/>
              </a:path>
              <a:path w="2456464" h="954107" stroke="0" extrusionOk="0">
                <a:moveTo>
                  <a:pt x="0" y="0"/>
                </a:moveTo>
                <a:cubicBezTo>
                  <a:pt x="160924" y="-48655"/>
                  <a:pt x="252797" y="39504"/>
                  <a:pt x="466728" y="0"/>
                </a:cubicBezTo>
                <a:cubicBezTo>
                  <a:pt x="680659" y="-39504"/>
                  <a:pt x="761245" y="9983"/>
                  <a:pt x="908892" y="0"/>
                </a:cubicBezTo>
                <a:cubicBezTo>
                  <a:pt x="1056539" y="-9983"/>
                  <a:pt x="1292504" y="59951"/>
                  <a:pt x="1449314" y="0"/>
                </a:cubicBezTo>
                <a:cubicBezTo>
                  <a:pt x="1606124" y="-59951"/>
                  <a:pt x="1710826" y="38154"/>
                  <a:pt x="1866913" y="0"/>
                </a:cubicBezTo>
                <a:cubicBezTo>
                  <a:pt x="2023000" y="-38154"/>
                  <a:pt x="2218901" y="70621"/>
                  <a:pt x="2456464" y="0"/>
                </a:cubicBezTo>
                <a:cubicBezTo>
                  <a:pt x="2476845" y="174467"/>
                  <a:pt x="2431106" y="338516"/>
                  <a:pt x="2456464" y="457971"/>
                </a:cubicBezTo>
                <a:cubicBezTo>
                  <a:pt x="2481822" y="577426"/>
                  <a:pt x="2415616" y="720030"/>
                  <a:pt x="2456464" y="954107"/>
                </a:cubicBezTo>
                <a:cubicBezTo>
                  <a:pt x="2345066" y="990909"/>
                  <a:pt x="2138809" y="929210"/>
                  <a:pt x="1916042" y="954107"/>
                </a:cubicBezTo>
                <a:cubicBezTo>
                  <a:pt x="1693275" y="979004"/>
                  <a:pt x="1627941" y="902484"/>
                  <a:pt x="1449314" y="954107"/>
                </a:cubicBezTo>
                <a:cubicBezTo>
                  <a:pt x="1270687" y="1005730"/>
                  <a:pt x="1185350" y="919126"/>
                  <a:pt x="958021" y="954107"/>
                </a:cubicBezTo>
                <a:cubicBezTo>
                  <a:pt x="730692" y="989088"/>
                  <a:pt x="663595" y="913844"/>
                  <a:pt x="540422" y="954107"/>
                </a:cubicBezTo>
                <a:cubicBezTo>
                  <a:pt x="417249" y="994370"/>
                  <a:pt x="201224" y="897467"/>
                  <a:pt x="0" y="954107"/>
                </a:cubicBezTo>
                <a:cubicBezTo>
                  <a:pt x="-55722" y="829618"/>
                  <a:pt x="42929" y="586234"/>
                  <a:pt x="0" y="486595"/>
                </a:cubicBezTo>
                <a:cubicBezTo>
                  <a:pt x="-42929" y="386956"/>
                  <a:pt x="42020" y="155409"/>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How do you crash a JVM?</a:t>
            </a:r>
          </a:p>
        </p:txBody>
      </p:sp>
      <p:sp>
        <p:nvSpPr>
          <p:cNvPr id="37" name="矩形 36">
            <a:extLst>
              <a:ext uri="{FF2B5EF4-FFF2-40B4-BE49-F238E27FC236}">
                <a16:creationId xmlns:a16="http://schemas.microsoft.com/office/drawing/2014/main" id="{F7C112A7-8BA2-401C-A763-86F1DFF8F82E}"/>
              </a:ext>
            </a:extLst>
          </p:cNvPr>
          <p:cNvSpPr/>
          <p:nvPr/>
        </p:nvSpPr>
        <p:spPr>
          <a:xfrm>
            <a:off x="8756592" y="1758143"/>
            <a:ext cx="3435408" cy="1815882"/>
          </a:xfrm>
          <a:prstGeom prst="rect">
            <a:avLst/>
          </a:prstGeom>
          <a:solidFill>
            <a:schemeClr val="accent4">
              <a:lumMod val="20000"/>
              <a:lumOff val="80000"/>
            </a:schemeClr>
          </a:solidFill>
          <a:ln>
            <a:solidFill>
              <a:schemeClr val="tx1"/>
            </a:solidFill>
            <a:extLst>
              <a:ext uri="{C807C97D-BFC1-408E-A445-0C87EB9F89A2}">
                <ask:lineSketchStyleProps xmlns:ask="http://schemas.microsoft.com/office/drawing/2018/sketchyshapes">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Terminates the currently running Java Virtual Machine</a:t>
            </a:r>
          </a:p>
        </p:txBody>
      </p:sp>
      <p:sp>
        <p:nvSpPr>
          <p:cNvPr id="39" name="矩形 38">
            <a:extLst>
              <a:ext uri="{FF2B5EF4-FFF2-40B4-BE49-F238E27FC236}">
                <a16:creationId xmlns:a16="http://schemas.microsoft.com/office/drawing/2014/main" id="{157CED4B-15CF-4C86-9A89-AD1D9E6BA598}"/>
              </a:ext>
            </a:extLst>
          </p:cNvPr>
          <p:cNvSpPr/>
          <p:nvPr/>
        </p:nvSpPr>
        <p:spPr>
          <a:xfrm>
            <a:off x="1717705" y="5293747"/>
            <a:ext cx="9126908" cy="523220"/>
          </a:xfrm>
          <a:custGeom>
            <a:avLst/>
            <a:gdLst>
              <a:gd name="connsiteX0" fmla="*/ 0 w 9126908"/>
              <a:gd name="connsiteY0" fmla="*/ 0 h 523220"/>
              <a:gd name="connsiteX1" fmla="*/ 387894 w 9126908"/>
              <a:gd name="connsiteY1" fmla="*/ 0 h 523220"/>
              <a:gd name="connsiteX2" fmla="*/ 1140864 w 9126908"/>
              <a:gd name="connsiteY2" fmla="*/ 0 h 523220"/>
              <a:gd name="connsiteX3" fmla="*/ 1437488 w 9126908"/>
              <a:gd name="connsiteY3" fmla="*/ 0 h 523220"/>
              <a:gd name="connsiteX4" fmla="*/ 2099189 w 9126908"/>
              <a:gd name="connsiteY4" fmla="*/ 0 h 523220"/>
              <a:gd name="connsiteX5" fmla="*/ 2760890 w 9126908"/>
              <a:gd name="connsiteY5" fmla="*/ 0 h 523220"/>
              <a:gd name="connsiteX6" fmla="*/ 3240052 w 9126908"/>
              <a:gd name="connsiteY6" fmla="*/ 0 h 523220"/>
              <a:gd name="connsiteX7" fmla="*/ 3810484 w 9126908"/>
              <a:gd name="connsiteY7" fmla="*/ 0 h 523220"/>
              <a:gd name="connsiteX8" fmla="*/ 4380916 w 9126908"/>
              <a:gd name="connsiteY8" fmla="*/ 0 h 523220"/>
              <a:gd name="connsiteX9" fmla="*/ 4677540 w 9126908"/>
              <a:gd name="connsiteY9" fmla="*/ 0 h 523220"/>
              <a:gd name="connsiteX10" fmla="*/ 5430510 w 9126908"/>
              <a:gd name="connsiteY10" fmla="*/ 0 h 523220"/>
              <a:gd name="connsiteX11" fmla="*/ 5727135 w 9126908"/>
              <a:gd name="connsiteY11" fmla="*/ 0 h 523220"/>
              <a:gd name="connsiteX12" fmla="*/ 6388836 w 9126908"/>
              <a:gd name="connsiteY12" fmla="*/ 0 h 523220"/>
              <a:gd name="connsiteX13" fmla="*/ 6959267 w 9126908"/>
              <a:gd name="connsiteY13" fmla="*/ 0 h 523220"/>
              <a:gd name="connsiteX14" fmla="*/ 7255892 w 9126908"/>
              <a:gd name="connsiteY14" fmla="*/ 0 h 523220"/>
              <a:gd name="connsiteX15" fmla="*/ 7643785 w 9126908"/>
              <a:gd name="connsiteY15" fmla="*/ 0 h 523220"/>
              <a:gd name="connsiteX16" fmla="*/ 8396755 w 9126908"/>
              <a:gd name="connsiteY16" fmla="*/ 0 h 523220"/>
              <a:gd name="connsiteX17" fmla="*/ 9126908 w 9126908"/>
              <a:gd name="connsiteY17" fmla="*/ 0 h 523220"/>
              <a:gd name="connsiteX18" fmla="*/ 9126908 w 9126908"/>
              <a:gd name="connsiteY18" fmla="*/ 523220 h 523220"/>
              <a:gd name="connsiteX19" fmla="*/ 8739014 w 9126908"/>
              <a:gd name="connsiteY19" fmla="*/ 523220 h 523220"/>
              <a:gd name="connsiteX20" fmla="*/ 8168583 w 9126908"/>
              <a:gd name="connsiteY20" fmla="*/ 523220 h 523220"/>
              <a:gd name="connsiteX21" fmla="*/ 7871958 w 9126908"/>
              <a:gd name="connsiteY21" fmla="*/ 523220 h 523220"/>
              <a:gd name="connsiteX22" fmla="*/ 7575334 w 9126908"/>
              <a:gd name="connsiteY22" fmla="*/ 523220 h 523220"/>
              <a:gd name="connsiteX23" fmla="*/ 7278709 w 9126908"/>
              <a:gd name="connsiteY23" fmla="*/ 523220 h 523220"/>
              <a:gd name="connsiteX24" fmla="*/ 6799546 w 9126908"/>
              <a:gd name="connsiteY24" fmla="*/ 523220 h 523220"/>
              <a:gd name="connsiteX25" fmla="*/ 6229115 w 9126908"/>
              <a:gd name="connsiteY25" fmla="*/ 523220 h 523220"/>
              <a:gd name="connsiteX26" fmla="*/ 5476145 w 9126908"/>
              <a:gd name="connsiteY26" fmla="*/ 523220 h 523220"/>
              <a:gd name="connsiteX27" fmla="*/ 5179520 w 9126908"/>
              <a:gd name="connsiteY27" fmla="*/ 523220 h 523220"/>
              <a:gd name="connsiteX28" fmla="*/ 4609089 w 9126908"/>
              <a:gd name="connsiteY28" fmla="*/ 523220 h 523220"/>
              <a:gd name="connsiteX29" fmla="*/ 4221195 w 9126908"/>
              <a:gd name="connsiteY29" fmla="*/ 523220 h 523220"/>
              <a:gd name="connsiteX30" fmla="*/ 3742032 w 9126908"/>
              <a:gd name="connsiteY30" fmla="*/ 523220 h 523220"/>
              <a:gd name="connsiteX31" fmla="*/ 3354139 w 9126908"/>
              <a:gd name="connsiteY31" fmla="*/ 523220 h 523220"/>
              <a:gd name="connsiteX32" fmla="*/ 2874976 w 9126908"/>
              <a:gd name="connsiteY32" fmla="*/ 523220 h 523220"/>
              <a:gd name="connsiteX33" fmla="*/ 2487082 w 9126908"/>
              <a:gd name="connsiteY33" fmla="*/ 523220 h 523220"/>
              <a:gd name="connsiteX34" fmla="*/ 1734113 w 9126908"/>
              <a:gd name="connsiteY34" fmla="*/ 523220 h 523220"/>
              <a:gd name="connsiteX35" fmla="*/ 1072412 w 9126908"/>
              <a:gd name="connsiteY35" fmla="*/ 523220 h 523220"/>
              <a:gd name="connsiteX36" fmla="*/ 684518 w 9126908"/>
              <a:gd name="connsiteY36" fmla="*/ 523220 h 523220"/>
              <a:gd name="connsiteX37" fmla="*/ 0 w 9126908"/>
              <a:gd name="connsiteY37" fmla="*/ 523220 h 523220"/>
              <a:gd name="connsiteX38" fmla="*/ 0 w 9126908"/>
              <a:gd name="connsiteY3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126908" h="523220" fill="none" extrusionOk="0">
                <a:moveTo>
                  <a:pt x="0" y="0"/>
                </a:moveTo>
                <a:cubicBezTo>
                  <a:pt x="174771" y="-45010"/>
                  <a:pt x="297464" y="18690"/>
                  <a:pt x="387894" y="0"/>
                </a:cubicBezTo>
                <a:cubicBezTo>
                  <a:pt x="478324" y="-18690"/>
                  <a:pt x="788919" y="69552"/>
                  <a:pt x="1140864" y="0"/>
                </a:cubicBezTo>
                <a:cubicBezTo>
                  <a:pt x="1492809" y="-69552"/>
                  <a:pt x="1341069" y="7225"/>
                  <a:pt x="1437488" y="0"/>
                </a:cubicBezTo>
                <a:cubicBezTo>
                  <a:pt x="1533907" y="-7225"/>
                  <a:pt x="1864214" y="22112"/>
                  <a:pt x="2099189" y="0"/>
                </a:cubicBezTo>
                <a:cubicBezTo>
                  <a:pt x="2334164" y="-22112"/>
                  <a:pt x="2615531" y="37892"/>
                  <a:pt x="2760890" y="0"/>
                </a:cubicBezTo>
                <a:cubicBezTo>
                  <a:pt x="2906249" y="-37892"/>
                  <a:pt x="3045061" y="18608"/>
                  <a:pt x="3240052" y="0"/>
                </a:cubicBezTo>
                <a:cubicBezTo>
                  <a:pt x="3435043" y="-18608"/>
                  <a:pt x="3657476" y="30139"/>
                  <a:pt x="3810484" y="0"/>
                </a:cubicBezTo>
                <a:cubicBezTo>
                  <a:pt x="3963492" y="-30139"/>
                  <a:pt x="4226387" y="51835"/>
                  <a:pt x="4380916" y="0"/>
                </a:cubicBezTo>
                <a:cubicBezTo>
                  <a:pt x="4535445" y="-51835"/>
                  <a:pt x="4566619" y="436"/>
                  <a:pt x="4677540" y="0"/>
                </a:cubicBezTo>
                <a:cubicBezTo>
                  <a:pt x="4788461" y="-436"/>
                  <a:pt x="5140249" y="31441"/>
                  <a:pt x="5430510" y="0"/>
                </a:cubicBezTo>
                <a:cubicBezTo>
                  <a:pt x="5720771" y="-31441"/>
                  <a:pt x="5609752" y="9125"/>
                  <a:pt x="5727135" y="0"/>
                </a:cubicBezTo>
                <a:cubicBezTo>
                  <a:pt x="5844518" y="-9125"/>
                  <a:pt x="6073721" y="41516"/>
                  <a:pt x="6388836" y="0"/>
                </a:cubicBezTo>
                <a:cubicBezTo>
                  <a:pt x="6703951" y="-41516"/>
                  <a:pt x="6701387" y="16"/>
                  <a:pt x="6959267" y="0"/>
                </a:cubicBezTo>
                <a:cubicBezTo>
                  <a:pt x="7217147" y="-16"/>
                  <a:pt x="7178481" y="6805"/>
                  <a:pt x="7255892" y="0"/>
                </a:cubicBezTo>
                <a:cubicBezTo>
                  <a:pt x="7333304" y="-6805"/>
                  <a:pt x="7464862" y="31419"/>
                  <a:pt x="7643785" y="0"/>
                </a:cubicBezTo>
                <a:cubicBezTo>
                  <a:pt x="7822708" y="-31419"/>
                  <a:pt x="8217468" y="41769"/>
                  <a:pt x="8396755" y="0"/>
                </a:cubicBezTo>
                <a:cubicBezTo>
                  <a:pt x="8576042" y="-41769"/>
                  <a:pt x="8770421" y="32957"/>
                  <a:pt x="9126908" y="0"/>
                </a:cubicBezTo>
                <a:cubicBezTo>
                  <a:pt x="9180935" y="153592"/>
                  <a:pt x="9112117" y="367944"/>
                  <a:pt x="9126908" y="523220"/>
                </a:cubicBezTo>
                <a:cubicBezTo>
                  <a:pt x="9048305" y="558603"/>
                  <a:pt x="8918061" y="500548"/>
                  <a:pt x="8739014" y="523220"/>
                </a:cubicBezTo>
                <a:cubicBezTo>
                  <a:pt x="8559967" y="545892"/>
                  <a:pt x="8349087" y="476962"/>
                  <a:pt x="8168583" y="523220"/>
                </a:cubicBezTo>
                <a:cubicBezTo>
                  <a:pt x="7988079" y="569478"/>
                  <a:pt x="7977329" y="521930"/>
                  <a:pt x="7871958" y="523220"/>
                </a:cubicBezTo>
                <a:cubicBezTo>
                  <a:pt x="7766587" y="524510"/>
                  <a:pt x="7655365" y="508734"/>
                  <a:pt x="7575334" y="523220"/>
                </a:cubicBezTo>
                <a:cubicBezTo>
                  <a:pt x="7495303" y="537706"/>
                  <a:pt x="7404184" y="487885"/>
                  <a:pt x="7278709" y="523220"/>
                </a:cubicBezTo>
                <a:cubicBezTo>
                  <a:pt x="7153235" y="558555"/>
                  <a:pt x="6989242" y="474262"/>
                  <a:pt x="6799546" y="523220"/>
                </a:cubicBezTo>
                <a:cubicBezTo>
                  <a:pt x="6609850" y="572178"/>
                  <a:pt x="6474697" y="473549"/>
                  <a:pt x="6229115" y="523220"/>
                </a:cubicBezTo>
                <a:cubicBezTo>
                  <a:pt x="5983533" y="572891"/>
                  <a:pt x="5821842" y="473877"/>
                  <a:pt x="5476145" y="523220"/>
                </a:cubicBezTo>
                <a:cubicBezTo>
                  <a:pt x="5130448" y="572563"/>
                  <a:pt x="5297839" y="496466"/>
                  <a:pt x="5179520" y="523220"/>
                </a:cubicBezTo>
                <a:cubicBezTo>
                  <a:pt x="5061201" y="549974"/>
                  <a:pt x="4836902" y="456569"/>
                  <a:pt x="4609089" y="523220"/>
                </a:cubicBezTo>
                <a:cubicBezTo>
                  <a:pt x="4381276" y="589871"/>
                  <a:pt x="4302781" y="507135"/>
                  <a:pt x="4221195" y="523220"/>
                </a:cubicBezTo>
                <a:cubicBezTo>
                  <a:pt x="4139609" y="539305"/>
                  <a:pt x="3963378" y="473495"/>
                  <a:pt x="3742032" y="523220"/>
                </a:cubicBezTo>
                <a:cubicBezTo>
                  <a:pt x="3520686" y="572945"/>
                  <a:pt x="3454382" y="512769"/>
                  <a:pt x="3354139" y="523220"/>
                </a:cubicBezTo>
                <a:cubicBezTo>
                  <a:pt x="3253896" y="533671"/>
                  <a:pt x="2971594" y="492921"/>
                  <a:pt x="2874976" y="523220"/>
                </a:cubicBezTo>
                <a:cubicBezTo>
                  <a:pt x="2778358" y="553519"/>
                  <a:pt x="2650520" y="505540"/>
                  <a:pt x="2487082" y="523220"/>
                </a:cubicBezTo>
                <a:cubicBezTo>
                  <a:pt x="2323644" y="540900"/>
                  <a:pt x="1906927" y="474915"/>
                  <a:pt x="1734113" y="523220"/>
                </a:cubicBezTo>
                <a:cubicBezTo>
                  <a:pt x="1561299" y="571525"/>
                  <a:pt x="1210913" y="521306"/>
                  <a:pt x="1072412" y="523220"/>
                </a:cubicBezTo>
                <a:cubicBezTo>
                  <a:pt x="933911" y="525134"/>
                  <a:pt x="850991" y="485739"/>
                  <a:pt x="684518" y="523220"/>
                </a:cubicBezTo>
                <a:cubicBezTo>
                  <a:pt x="518045" y="560701"/>
                  <a:pt x="172323" y="464825"/>
                  <a:pt x="0" y="523220"/>
                </a:cubicBezTo>
                <a:cubicBezTo>
                  <a:pt x="-55982" y="395471"/>
                  <a:pt x="20511" y="254037"/>
                  <a:pt x="0" y="0"/>
                </a:cubicBezTo>
                <a:close/>
              </a:path>
              <a:path w="9126908" h="523220" stroke="0" extrusionOk="0">
                <a:moveTo>
                  <a:pt x="0" y="0"/>
                </a:moveTo>
                <a:cubicBezTo>
                  <a:pt x="119472" y="-34280"/>
                  <a:pt x="218959" y="16230"/>
                  <a:pt x="296625" y="0"/>
                </a:cubicBezTo>
                <a:cubicBezTo>
                  <a:pt x="374291" y="-16230"/>
                  <a:pt x="559895" y="4539"/>
                  <a:pt x="684518" y="0"/>
                </a:cubicBezTo>
                <a:cubicBezTo>
                  <a:pt x="809141" y="-4539"/>
                  <a:pt x="1026311" y="48358"/>
                  <a:pt x="1254950" y="0"/>
                </a:cubicBezTo>
                <a:cubicBezTo>
                  <a:pt x="1483589" y="-48358"/>
                  <a:pt x="1548938" y="52420"/>
                  <a:pt x="1825382" y="0"/>
                </a:cubicBezTo>
                <a:cubicBezTo>
                  <a:pt x="2101826" y="-52420"/>
                  <a:pt x="2056688" y="33443"/>
                  <a:pt x="2122006" y="0"/>
                </a:cubicBezTo>
                <a:cubicBezTo>
                  <a:pt x="2187324" y="-33443"/>
                  <a:pt x="2506033" y="2225"/>
                  <a:pt x="2783707" y="0"/>
                </a:cubicBezTo>
                <a:cubicBezTo>
                  <a:pt x="3061381" y="-2225"/>
                  <a:pt x="3154067" y="67489"/>
                  <a:pt x="3445408" y="0"/>
                </a:cubicBezTo>
                <a:cubicBezTo>
                  <a:pt x="3736749" y="-67489"/>
                  <a:pt x="3855310" y="41116"/>
                  <a:pt x="4107109" y="0"/>
                </a:cubicBezTo>
                <a:cubicBezTo>
                  <a:pt x="4358908" y="-41116"/>
                  <a:pt x="4523557" y="13315"/>
                  <a:pt x="4768809" y="0"/>
                </a:cubicBezTo>
                <a:cubicBezTo>
                  <a:pt x="5014061" y="-13315"/>
                  <a:pt x="5068888" y="41682"/>
                  <a:pt x="5339241" y="0"/>
                </a:cubicBezTo>
                <a:cubicBezTo>
                  <a:pt x="5609594" y="-41682"/>
                  <a:pt x="5501891" y="5514"/>
                  <a:pt x="5635866" y="0"/>
                </a:cubicBezTo>
                <a:cubicBezTo>
                  <a:pt x="5769841" y="-5514"/>
                  <a:pt x="5826857" y="29792"/>
                  <a:pt x="5932490" y="0"/>
                </a:cubicBezTo>
                <a:cubicBezTo>
                  <a:pt x="6038123" y="-29792"/>
                  <a:pt x="6160158" y="37705"/>
                  <a:pt x="6320384" y="0"/>
                </a:cubicBezTo>
                <a:cubicBezTo>
                  <a:pt x="6480610" y="-37705"/>
                  <a:pt x="6586120" y="39864"/>
                  <a:pt x="6708277" y="0"/>
                </a:cubicBezTo>
                <a:cubicBezTo>
                  <a:pt x="6830434" y="-39864"/>
                  <a:pt x="7081900" y="21690"/>
                  <a:pt x="7278709" y="0"/>
                </a:cubicBezTo>
                <a:cubicBezTo>
                  <a:pt x="7475518" y="-21690"/>
                  <a:pt x="7500626" y="348"/>
                  <a:pt x="7666603" y="0"/>
                </a:cubicBezTo>
                <a:cubicBezTo>
                  <a:pt x="7832580" y="-348"/>
                  <a:pt x="8085912" y="68215"/>
                  <a:pt x="8328304" y="0"/>
                </a:cubicBezTo>
                <a:cubicBezTo>
                  <a:pt x="8570696" y="-68215"/>
                  <a:pt x="8901216" y="52086"/>
                  <a:pt x="9126908" y="0"/>
                </a:cubicBezTo>
                <a:cubicBezTo>
                  <a:pt x="9151793" y="114545"/>
                  <a:pt x="9126609" y="307589"/>
                  <a:pt x="9126908" y="523220"/>
                </a:cubicBezTo>
                <a:cubicBezTo>
                  <a:pt x="9043149" y="558804"/>
                  <a:pt x="8912145" y="495496"/>
                  <a:pt x="8830283" y="523220"/>
                </a:cubicBezTo>
                <a:cubicBezTo>
                  <a:pt x="8748421" y="550944"/>
                  <a:pt x="8571415" y="503759"/>
                  <a:pt x="8442390" y="523220"/>
                </a:cubicBezTo>
                <a:cubicBezTo>
                  <a:pt x="8313365" y="542681"/>
                  <a:pt x="7999133" y="521359"/>
                  <a:pt x="7871958" y="523220"/>
                </a:cubicBezTo>
                <a:cubicBezTo>
                  <a:pt x="7744783" y="525081"/>
                  <a:pt x="7708642" y="488948"/>
                  <a:pt x="7575334" y="523220"/>
                </a:cubicBezTo>
                <a:cubicBezTo>
                  <a:pt x="7442026" y="557492"/>
                  <a:pt x="7124655" y="485543"/>
                  <a:pt x="7004902" y="523220"/>
                </a:cubicBezTo>
                <a:cubicBezTo>
                  <a:pt x="6885149" y="560897"/>
                  <a:pt x="6668684" y="496012"/>
                  <a:pt x="6434470" y="523220"/>
                </a:cubicBezTo>
                <a:cubicBezTo>
                  <a:pt x="6200256" y="550428"/>
                  <a:pt x="6080760" y="491578"/>
                  <a:pt x="5955307" y="523220"/>
                </a:cubicBezTo>
                <a:cubicBezTo>
                  <a:pt x="5829854" y="554862"/>
                  <a:pt x="5728807" y="495801"/>
                  <a:pt x="5567414" y="523220"/>
                </a:cubicBezTo>
                <a:cubicBezTo>
                  <a:pt x="5406021" y="550639"/>
                  <a:pt x="5368544" y="496486"/>
                  <a:pt x="5270789" y="523220"/>
                </a:cubicBezTo>
                <a:cubicBezTo>
                  <a:pt x="5173034" y="549954"/>
                  <a:pt x="4758176" y="490304"/>
                  <a:pt x="4609089" y="523220"/>
                </a:cubicBezTo>
                <a:cubicBezTo>
                  <a:pt x="4460002" y="556136"/>
                  <a:pt x="4279016" y="465643"/>
                  <a:pt x="4038657" y="523220"/>
                </a:cubicBezTo>
                <a:cubicBezTo>
                  <a:pt x="3798298" y="580797"/>
                  <a:pt x="3565439" y="468760"/>
                  <a:pt x="3376956" y="523220"/>
                </a:cubicBezTo>
                <a:cubicBezTo>
                  <a:pt x="3188473" y="577680"/>
                  <a:pt x="2939825" y="485826"/>
                  <a:pt x="2623986" y="523220"/>
                </a:cubicBezTo>
                <a:cubicBezTo>
                  <a:pt x="2308147" y="560614"/>
                  <a:pt x="2314547" y="517780"/>
                  <a:pt x="2053554" y="523220"/>
                </a:cubicBezTo>
                <a:cubicBezTo>
                  <a:pt x="1792561" y="528660"/>
                  <a:pt x="1594901" y="439282"/>
                  <a:pt x="1300584" y="523220"/>
                </a:cubicBezTo>
                <a:cubicBezTo>
                  <a:pt x="1006267" y="607158"/>
                  <a:pt x="1035547" y="499294"/>
                  <a:pt x="912691" y="523220"/>
                </a:cubicBezTo>
                <a:cubicBezTo>
                  <a:pt x="789835" y="547146"/>
                  <a:pt x="304705" y="482388"/>
                  <a:pt x="0" y="523220"/>
                </a:cubicBezTo>
                <a:cubicBezTo>
                  <a:pt x="-43167" y="362694"/>
                  <a:pt x="16035" y="132924"/>
                  <a:pt x="0" y="0"/>
                </a:cubicBezTo>
                <a:close/>
              </a:path>
            </a:pathLst>
          </a:custGeom>
          <a:solidFill>
            <a:schemeClr val="accent6">
              <a:lumMod val="40000"/>
              <a:lumOff val="60000"/>
            </a:schemeClr>
          </a:solidFill>
          <a:ln>
            <a:solidFill>
              <a:schemeClr val="tx1"/>
            </a:solidFill>
            <a:extLst>
              <a:ext uri="{C807C97D-BFC1-408E-A445-0C87EB9F89A2}">
                <ask:lineSketchStyleProps xmlns:ask="http://schemas.microsoft.com/office/drawing/2018/sketchyshapes" sd="178525326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Different terms are used to express the same meaning</a:t>
            </a:r>
          </a:p>
        </p:txBody>
      </p:sp>
      <p:sp>
        <p:nvSpPr>
          <p:cNvPr id="9" name="矩形 8">
            <a:extLst>
              <a:ext uri="{FF2B5EF4-FFF2-40B4-BE49-F238E27FC236}">
                <a16:creationId xmlns:a16="http://schemas.microsoft.com/office/drawing/2014/main" id="{CB36E4D9-9714-4E97-94BE-0D64159DCA51}"/>
              </a:ext>
            </a:extLst>
          </p:cNvPr>
          <p:cNvSpPr/>
          <p:nvPr/>
        </p:nvSpPr>
        <p:spPr>
          <a:xfrm>
            <a:off x="995254" y="4115705"/>
            <a:ext cx="1687455" cy="523220"/>
          </a:xfrm>
          <a:custGeom>
            <a:avLst/>
            <a:gdLst>
              <a:gd name="connsiteX0" fmla="*/ 0 w 1687455"/>
              <a:gd name="connsiteY0" fmla="*/ 0 h 523220"/>
              <a:gd name="connsiteX1" fmla="*/ 562485 w 1687455"/>
              <a:gd name="connsiteY1" fmla="*/ 0 h 523220"/>
              <a:gd name="connsiteX2" fmla="*/ 1124970 w 1687455"/>
              <a:gd name="connsiteY2" fmla="*/ 0 h 523220"/>
              <a:gd name="connsiteX3" fmla="*/ 1687455 w 1687455"/>
              <a:gd name="connsiteY3" fmla="*/ 0 h 523220"/>
              <a:gd name="connsiteX4" fmla="*/ 1687455 w 1687455"/>
              <a:gd name="connsiteY4" fmla="*/ 523220 h 523220"/>
              <a:gd name="connsiteX5" fmla="*/ 1175594 w 1687455"/>
              <a:gd name="connsiteY5" fmla="*/ 523220 h 523220"/>
              <a:gd name="connsiteX6" fmla="*/ 579360 w 1687455"/>
              <a:gd name="connsiteY6" fmla="*/ 523220 h 523220"/>
              <a:gd name="connsiteX7" fmla="*/ 0 w 1687455"/>
              <a:gd name="connsiteY7" fmla="*/ 523220 h 523220"/>
              <a:gd name="connsiteX8" fmla="*/ 0 w 1687455"/>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455" h="523220" fill="none" extrusionOk="0">
                <a:moveTo>
                  <a:pt x="0" y="0"/>
                </a:moveTo>
                <a:cubicBezTo>
                  <a:pt x="254484" y="-11932"/>
                  <a:pt x="362509" y="64987"/>
                  <a:pt x="562485" y="0"/>
                </a:cubicBezTo>
                <a:cubicBezTo>
                  <a:pt x="762461" y="-64987"/>
                  <a:pt x="854993" y="8861"/>
                  <a:pt x="1124970" y="0"/>
                </a:cubicBezTo>
                <a:cubicBezTo>
                  <a:pt x="1394947" y="-8861"/>
                  <a:pt x="1546418" y="48322"/>
                  <a:pt x="1687455" y="0"/>
                </a:cubicBezTo>
                <a:cubicBezTo>
                  <a:pt x="1701324" y="208672"/>
                  <a:pt x="1647399" y="375804"/>
                  <a:pt x="1687455" y="523220"/>
                </a:cubicBezTo>
                <a:cubicBezTo>
                  <a:pt x="1476100" y="530104"/>
                  <a:pt x="1351751" y="501915"/>
                  <a:pt x="1175594" y="523220"/>
                </a:cubicBezTo>
                <a:cubicBezTo>
                  <a:pt x="999437" y="544525"/>
                  <a:pt x="814629" y="513748"/>
                  <a:pt x="579360" y="523220"/>
                </a:cubicBezTo>
                <a:cubicBezTo>
                  <a:pt x="344091" y="532692"/>
                  <a:pt x="209037" y="482873"/>
                  <a:pt x="0" y="523220"/>
                </a:cubicBezTo>
                <a:cubicBezTo>
                  <a:pt x="-41534" y="266763"/>
                  <a:pt x="25635" y="257935"/>
                  <a:pt x="0" y="0"/>
                </a:cubicBezTo>
                <a:close/>
              </a:path>
              <a:path w="1687455" h="523220" stroke="0" extrusionOk="0">
                <a:moveTo>
                  <a:pt x="0" y="0"/>
                </a:moveTo>
                <a:cubicBezTo>
                  <a:pt x="251445" y="-12765"/>
                  <a:pt x="306403" y="6841"/>
                  <a:pt x="545610" y="0"/>
                </a:cubicBezTo>
                <a:cubicBezTo>
                  <a:pt x="784817" y="-6841"/>
                  <a:pt x="914329" y="3737"/>
                  <a:pt x="1074346" y="0"/>
                </a:cubicBezTo>
                <a:cubicBezTo>
                  <a:pt x="1234363" y="-3737"/>
                  <a:pt x="1418363" y="12603"/>
                  <a:pt x="1687455" y="0"/>
                </a:cubicBezTo>
                <a:cubicBezTo>
                  <a:pt x="1713750" y="212199"/>
                  <a:pt x="1630239" y="346091"/>
                  <a:pt x="1687455" y="523220"/>
                </a:cubicBezTo>
                <a:cubicBezTo>
                  <a:pt x="1532023" y="539805"/>
                  <a:pt x="1367602" y="466534"/>
                  <a:pt x="1124970" y="523220"/>
                </a:cubicBezTo>
                <a:cubicBezTo>
                  <a:pt x="882339" y="579906"/>
                  <a:pt x="749824" y="465570"/>
                  <a:pt x="545610" y="523220"/>
                </a:cubicBezTo>
                <a:cubicBezTo>
                  <a:pt x="341396" y="580870"/>
                  <a:pt x="268068" y="511229"/>
                  <a:pt x="0" y="523220"/>
                </a:cubicBezTo>
                <a:cubicBezTo>
                  <a:pt x="-38506" y="401859"/>
                  <a:pt x="8474" y="191176"/>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JVM</a:t>
            </a:r>
          </a:p>
        </p:txBody>
      </p:sp>
      <p:sp>
        <p:nvSpPr>
          <p:cNvPr id="10" name="矩形 9">
            <a:extLst>
              <a:ext uri="{FF2B5EF4-FFF2-40B4-BE49-F238E27FC236}">
                <a16:creationId xmlns:a16="http://schemas.microsoft.com/office/drawing/2014/main" id="{80100BE1-EAD2-49AC-96D6-BBD0CDEBA97E}"/>
              </a:ext>
            </a:extLst>
          </p:cNvPr>
          <p:cNvSpPr/>
          <p:nvPr/>
        </p:nvSpPr>
        <p:spPr>
          <a:xfrm>
            <a:off x="9228581" y="3852651"/>
            <a:ext cx="2491429" cy="954107"/>
          </a:xfrm>
          <a:custGeom>
            <a:avLst/>
            <a:gdLst>
              <a:gd name="connsiteX0" fmla="*/ 0 w 2491429"/>
              <a:gd name="connsiteY0" fmla="*/ 0 h 954107"/>
              <a:gd name="connsiteX1" fmla="*/ 523200 w 2491429"/>
              <a:gd name="connsiteY1" fmla="*/ 0 h 954107"/>
              <a:gd name="connsiteX2" fmla="*/ 971657 w 2491429"/>
              <a:gd name="connsiteY2" fmla="*/ 0 h 954107"/>
              <a:gd name="connsiteX3" fmla="*/ 1469943 w 2491429"/>
              <a:gd name="connsiteY3" fmla="*/ 0 h 954107"/>
              <a:gd name="connsiteX4" fmla="*/ 2018057 w 2491429"/>
              <a:gd name="connsiteY4" fmla="*/ 0 h 954107"/>
              <a:gd name="connsiteX5" fmla="*/ 2491429 w 2491429"/>
              <a:gd name="connsiteY5" fmla="*/ 0 h 954107"/>
              <a:gd name="connsiteX6" fmla="*/ 2491429 w 2491429"/>
              <a:gd name="connsiteY6" fmla="*/ 486595 h 954107"/>
              <a:gd name="connsiteX7" fmla="*/ 2491429 w 2491429"/>
              <a:gd name="connsiteY7" fmla="*/ 954107 h 954107"/>
              <a:gd name="connsiteX8" fmla="*/ 2042972 w 2491429"/>
              <a:gd name="connsiteY8" fmla="*/ 954107 h 954107"/>
              <a:gd name="connsiteX9" fmla="*/ 1494857 w 2491429"/>
              <a:gd name="connsiteY9" fmla="*/ 954107 h 954107"/>
              <a:gd name="connsiteX10" fmla="*/ 996572 w 2491429"/>
              <a:gd name="connsiteY10" fmla="*/ 954107 h 954107"/>
              <a:gd name="connsiteX11" fmla="*/ 448457 w 2491429"/>
              <a:gd name="connsiteY11" fmla="*/ 954107 h 954107"/>
              <a:gd name="connsiteX12" fmla="*/ 0 w 2491429"/>
              <a:gd name="connsiteY12" fmla="*/ 954107 h 954107"/>
              <a:gd name="connsiteX13" fmla="*/ 0 w 2491429"/>
              <a:gd name="connsiteY13" fmla="*/ 467512 h 954107"/>
              <a:gd name="connsiteX14" fmla="*/ 0 w 2491429"/>
              <a:gd name="connsiteY14" fmla="*/ 0 h 95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91429" h="954107" fill="none" extrusionOk="0">
                <a:moveTo>
                  <a:pt x="0" y="0"/>
                </a:moveTo>
                <a:cubicBezTo>
                  <a:pt x="240419" y="-49162"/>
                  <a:pt x="306873" y="55245"/>
                  <a:pt x="523200" y="0"/>
                </a:cubicBezTo>
                <a:cubicBezTo>
                  <a:pt x="739527" y="-55245"/>
                  <a:pt x="794161" y="38750"/>
                  <a:pt x="971657" y="0"/>
                </a:cubicBezTo>
                <a:cubicBezTo>
                  <a:pt x="1149153" y="-38750"/>
                  <a:pt x="1262804" y="23856"/>
                  <a:pt x="1469943" y="0"/>
                </a:cubicBezTo>
                <a:cubicBezTo>
                  <a:pt x="1677082" y="-23856"/>
                  <a:pt x="1814514" y="11393"/>
                  <a:pt x="2018057" y="0"/>
                </a:cubicBezTo>
                <a:cubicBezTo>
                  <a:pt x="2221600" y="-11393"/>
                  <a:pt x="2273779" y="55397"/>
                  <a:pt x="2491429" y="0"/>
                </a:cubicBezTo>
                <a:cubicBezTo>
                  <a:pt x="2492315" y="175760"/>
                  <a:pt x="2462401" y="371765"/>
                  <a:pt x="2491429" y="486595"/>
                </a:cubicBezTo>
                <a:cubicBezTo>
                  <a:pt x="2520457" y="601425"/>
                  <a:pt x="2483560" y="845895"/>
                  <a:pt x="2491429" y="954107"/>
                </a:cubicBezTo>
                <a:cubicBezTo>
                  <a:pt x="2366776" y="995148"/>
                  <a:pt x="2152591" y="930327"/>
                  <a:pt x="2042972" y="954107"/>
                </a:cubicBezTo>
                <a:cubicBezTo>
                  <a:pt x="1933353" y="977887"/>
                  <a:pt x="1611445" y="948698"/>
                  <a:pt x="1494857" y="954107"/>
                </a:cubicBezTo>
                <a:cubicBezTo>
                  <a:pt x="1378269" y="959516"/>
                  <a:pt x="1216879" y="940016"/>
                  <a:pt x="996572" y="954107"/>
                </a:cubicBezTo>
                <a:cubicBezTo>
                  <a:pt x="776265" y="968198"/>
                  <a:pt x="575195" y="892565"/>
                  <a:pt x="448457" y="954107"/>
                </a:cubicBezTo>
                <a:cubicBezTo>
                  <a:pt x="321720" y="1015649"/>
                  <a:pt x="111825" y="944992"/>
                  <a:pt x="0" y="954107"/>
                </a:cubicBezTo>
                <a:cubicBezTo>
                  <a:pt x="-32346" y="740806"/>
                  <a:pt x="11694" y="703959"/>
                  <a:pt x="0" y="467512"/>
                </a:cubicBezTo>
                <a:cubicBezTo>
                  <a:pt x="-11694" y="231065"/>
                  <a:pt x="43523" y="197150"/>
                  <a:pt x="0" y="0"/>
                </a:cubicBezTo>
                <a:close/>
              </a:path>
              <a:path w="2491429" h="954107" stroke="0" extrusionOk="0">
                <a:moveTo>
                  <a:pt x="0" y="0"/>
                </a:moveTo>
                <a:cubicBezTo>
                  <a:pt x="198876" y="-12795"/>
                  <a:pt x="297169" y="32991"/>
                  <a:pt x="448457" y="0"/>
                </a:cubicBezTo>
                <a:cubicBezTo>
                  <a:pt x="599745" y="-32991"/>
                  <a:pt x="753744" y="7850"/>
                  <a:pt x="896914" y="0"/>
                </a:cubicBezTo>
                <a:cubicBezTo>
                  <a:pt x="1040084" y="-7850"/>
                  <a:pt x="1135682" y="25898"/>
                  <a:pt x="1345372" y="0"/>
                </a:cubicBezTo>
                <a:cubicBezTo>
                  <a:pt x="1555062" y="-25898"/>
                  <a:pt x="1637407" y="52262"/>
                  <a:pt x="1793829" y="0"/>
                </a:cubicBezTo>
                <a:cubicBezTo>
                  <a:pt x="1950251" y="-52262"/>
                  <a:pt x="2150240" y="81891"/>
                  <a:pt x="2491429" y="0"/>
                </a:cubicBezTo>
                <a:cubicBezTo>
                  <a:pt x="2532909" y="225052"/>
                  <a:pt x="2484346" y="369189"/>
                  <a:pt x="2491429" y="496136"/>
                </a:cubicBezTo>
                <a:cubicBezTo>
                  <a:pt x="2498512" y="623083"/>
                  <a:pt x="2443918" y="750743"/>
                  <a:pt x="2491429" y="954107"/>
                </a:cubicBezTo>
                <a:cubicBezTo>
                  <a:pt x="2360634" y="955267"/>
                  <a:pt x="2202940" y="917761"/>
                  <a:pt x="2042972" y="954107"/>
                </a:cubicBezTo>
                <a:cubicBezTo>
                  <a:pt x="1883004" y="990453"/>
                  <a:pt x="1752031" y="897820"/>
                  <a:pt x="1519772" y="954107"/>
                </a:cubicBezTo>
                <a:cubicBezTo>
                  <a:pt x="1287513" y="1010394"/>
                  <a:pt x="1137503" y="892734"/>
                  <a:pt x="996572" y="954107"/>
                </a:cubicBezTo>
                <a:cubicBezTo>
                  <a:pt x="855641" y="1015480"/>
                  <a:pt x="607641" y="929049"/>
                  <a:pt x="448457" y="954107"/>
                </a:cubicBezTo>
                <a:cubicBezTo>
                  <a:pt x="289274" y="979165"/>
                  <a:pt x="170772" y="919720"/>
                  <a:pt x="0" y="954107"/>
                </a:cubicBezTo>
                <a:cubicBezTo>
                  <a:pt x="-21130" y="756140"/>
                  <a:pt x="15160" y="613967"/>
                  <a:pt x="0" y="486595"/>
                </a:cubicBezTo>
                <a:cubicBezTo>
                  <a:pt x="-15160" y="359223"/>
                  <a:pt x="1322" y="145250"/>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583662528">
                  <a:prstGeom prst="rect">
                    <a:avLst/>
                  </a:prstGeom>
                  <ask:type>
                    <ask:lineSketchScribble/>
                  </ask:type>
                </ask:lineSketchStyleProps>
              </a:ext>
            </a:extLst>
          </a:ln>
        </p:spPr>
        <p:txBody>
          <a:bodyPr wrap="square">
            <a:spAutoFit/>
          </a:bodyPr>
          <a:lstStyle/>
          <a:p>
            <a:pPr algn="ctr"/>
            <a:r>
              <a:rPr lang="en-US" altLang="zh-CN" sz="2800" b="1" dirty="0">
                <a:latin typeface="Times New Roman" panose="02020603050405020304" pitchFamily="18" charset="0"/>
                <a:cs typeface="Times New Roman" panose="02020603050405020304" pitchFamily="18" charset="0"/>
              </a:rPr>
              <a:t>Java Virtual Machine</a:t>
            </a:r>
          </a:p>
        </p:txBody>
      </p:sp>
      <p:sp>
        <p:nvSpPr>
          <p:cNvPr id="11" name="文本框 10">
            <a:extLst>
              <a:ext uri="{FF2B5EF4-FFF2-40B4-BE49-F238E27FC236}">
                <a16:creationId xmlns:a16="http://schemas.microsoft.com/office/drawing/2014/main" id="{B482BE97-CB6F-4137-9283-77A0941C11D5}"/>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Challenge</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音频 2">
            <a:hlinkClick r:id="" action="ppaction://media"/>
            <a:extLst>
              <a:ext uri="{FF2B5EF4-FFF2-40B4-BE49-F238E27FC236}">
                <a16:creationId xmlns:a16="http://schemas.microsoft.com/office/drawing/2014/main" id="{3DA52333-FB8E-4CCE-9D15-9C3ABD6E2B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368728050"/>
      </p:ext>
    </p:extLst>
  </p:cSld>
  <p:clrMapOvr>
    <a:masterClrMapping/>
  </p:clrMapOvr>
  <mc:AlternateContent xmlns:mc="http://schemas.openxmlformats.org/markup-compatibility/2006">
    <mc:Choice xmlns:p14="http://schemas.microsoft.com/office/powerpoint/2010/main" Requires="p14">
      <p:transition p14:dur="10" advTm="20434"/>
    </mc:Choice>
    <mc:Fallback>
      <p:transition advTm="20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
                </p:tgtEl>
              </p:cMediaNode>
            </p:audio>
          </p:childTnLst>
        </p:cTn>
      </p:par>
    </p:tnLst>
    <p:bldLst>
      <p:bldP spid="29" grpId="0"/>
      <p:bldP spid="33" grpId="0" animBg="1"/>
      <p:bldP spid="37" grpId="0" animBg="1"/>
      <p:bldP spid="39" grpId="0"/>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drake摆手表情包- 燕子图片网,一个充满欢乐的表情包、头像图片乐园">
            <a:extLst>
              <a:ext uri="{FF2B5EF4-FFF2-40B4-BE49-F238E27FC236}">
                <a16:creationId xmlns:a16="http://schemas.microsoft.com/office/drawing/2014/main" id="{A961589B-A54A-490D-803E-AF49209ED97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00" b="5201"/>
          <a:stretch/>
        </p:blipFill>
        <p:spPr bwMode="auto">
          <a:xfrm>
            <a:off x="4050764" y="5199635"/>
            <a:ext cx="1862925" cy="11238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drake摆手表情包- 燕子图片网,一个充满欢乐的表情包、头像图片乐园">
            <a:extLst>
              <a:ext uri="{FF2B5EF4-FFF2-40B4-BE49-F238E27FC236}">
                <a16:creationId xmlns:a16="http://schemas.microsoft.com/office/drawing/2014/main" id="{DF98C1FD-4EF9-42D3-BF13-4E04E0452E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0765" y="3693020"/>
            <a:ext cx="1862924" cy="1413814"/>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541195F1-C9A2-4F25-B03D-C478C74B2521}"/>
              </a:ext>
            </a:extLst>
          </p:cNvPr>
          <p:cNvSpPr/>
          <p:nvPr/>
        </p:nvSpPr>
        <p:spPr>
          <a:xfrm>
            <a:off x="6593587" y="4153077"/>
            <a:ext cx="3541725" cy="461665"/>
          </a:xfrm>
          <a:custGeom>
            <a:avLst/>
            <a:gdLst>
              <a:gd name="connsiteX0" fmla="*/ 0 w 3541725"/>
              <a:gd name="connsiteY0" fmla="*/ 0 h 461665"/>
              <a:gd name="connsiteX1" fmla="*/ 661122 w 3541725"/>
              <a:gd name="connsiteY1" fmla="*/ 0 h 461665"/>
              <a:gd name="connsiteX2" fmla="*/ 1215992 w 3541725"/>
              <a:gd name="connsiteY2" fmla="*/ 0 h 461665"/>
              <a:gd name="connsiteX3" fmla="*/ 1806280 w 3541725"/>
              <a:gd name="connsiteY3" fmla="*/ 0 h 461665"/>
              <a:gd name="connsiteX4" fmla="*/ 2431984 w 3541725"/>
              <a:gd name="connsiteY4" fmla="*/ 0 h 461665"/>
              <a:gd name="connsiteX5" fmla="*/ 2986855 w 3541725"/>
              <a:gd name="connsiteY5" fmla="*/ 0 h 461665"/>
              <a:gd name="connsiteX6" fmla="*/ 3541725 w 3541725"/>
              <a:gd name="connsiteY6" fmla="*/ 0 h 461665"/>
              <a:gd name="connsiteX7" fmla="*/ 3541725 w 3541725"/>
              <a:gd name="connsiteY7" fmla="*/ 461665 h 461665"/>
              <a:gd name="connsiteX8" fmla="*/ 2951438 w 3541725"/>
              <a:gd name="connsiteY8" fmla="*/ 461665 h 461665"/>
              <a:gd name="connsiteX9" fmla="*/ 2290316 w 3541725"/>
              <a:gd name="connsiteY9" fmla="*/ 461665 h 461665"/>
              <a:gd name="connsiteX10" fmla="*/ 1735445 w 3541725"/>
              <a:gd name="connsiteY10" fmla="*/ 461665 h 461665"/>
              <a:gd name="connsiteX11" fmla="*/ 1215992 w 3541725"/>
              <a:gd name="connsiteY11" fmla="*/ 461665 h 461665"/>
              <a:gd name="connsiteX12" fmla="*/ 731957 w 3541725"/>
              <a:gd name="connsiteY12" fmla="*/ 461665 h 461665"/>
              <a:gd name="connsiteX13" fmla="*/ 0 w 3541725"/>
              <a:gd name="connsiteY13" fmla="*/ 461665 h 461665"/>
              <a:gd name="connsiteX14" fmla="*/ 0 w 3541725"/>
              <a:gd name="connsiteY14" fmla="*/ 0 h 461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41725" h="461665" fill="none" extrusionOk="0">
                <a:moveTo>
                  <a:pt x="0" y="0"/>
                </a:moveTo>
                <a:cubicBezTo>
                  <a:pt x="262756" y="-75331"/>
                  <a:pt x="502120" y="53289"/>
                  <a:pt x="661122" y="0"/>
                </a:cubicBezTo>
                <a:cubicBezTo>
                  <a:pt x="820124" y="-53289"/>
                  <a:pt x="989315" y="49097"/>
                  <a:pt x="1215992" y="0"/>
                </a:cubicBezTo>
                <a:cubicBezTo>
                  <a:pt x="1442669" y="-49097"/>
                  <a:pt x="1544696" y="63903"/>
                  <a:pt x="1806280" y="0"/>
                </a:cubicBezTo>
                <a:cubicBezTo>
                  <a:pt x="2067864" y="-63903"/>
                  <a:pt x="2132376" y="70420"/>
                  <a:pt x="2431984" y="0"/>
                </a:cubicBezTo>
                <a:cubicBezTo>
                  <a:pt x="2731592" y="-70420"/>
                  <a:pt x="2866322" y="10030"/>
                  <a:pt x="2986855" y="0"/>
                </a:cubicBezTo>
                <a:cubicBezTo>
                  <a:pt x="3107388" y="-10030"/>
                  <a:pt x="3284368" y="12419"/>
                  <a:pt x="3541725" y="0"/>
                </a:cubicBezTo>
                <a:cubicBezTo>
                  <a:pt x="3583923" y="115335"/>
                  <a:pt x="3521105" y="246361"/>
                  <a:pt x="3541725" y="461665"/>
                </a:cubicBezTo>
                <a:cubicBezTo>
                  <a:pt x="3261189" y="532211"/>
                  <a:pt x="3087024" y="433265"/>
                  <a:pt x="2951438" y="461665"/>
                </a:cubicBezTo>
                <a:cubicBezTo>
                  <a:pt x="2815852" y="490065"/>
                  <a:pt x="2590679" y="439140"/>
                  <a:pt x="2290316" y="461665"/>
                </a:cubicBezTo>
                <a:cubicBezTo>
                  <a:pt x="1989953" y="484190"/>
                  <a:pt x="1994448" y="413141"/>
                  <a:pt x="1735445" y="461665"/>
                </a:cubicBezTo>
                <a:cubicBezTo>
                  <a:pt x="1476442" y="510189"/>
                  <a:pt x="1426313" y="400802"/>
                  <a:pt x="1215992" y="461665"/>
                </a:cubicBezTo>
                <a:cubicBezTo>
                  <a:pt x="1005671" y="522528"/>
                  <a:pt x="829603" y="439058"/>
                  <a:pt x="731957" y="461665"/>
                </a:cubicBezTo>
                <a:cubicBezTo>
                  <a:pt x="634312" y="484272"/>
                  <a:pt x="330108" y="416032"/>
                  <a:pt x="0" y="461665"/>
                </a:cubicBezTo>
                <a:cubicBezTo>
                  <a:pt x="-31829" y="279614"/>
                  <a:pt x="4210" y="100612"/>
                  <a:pt x="0" y="0"/>
                </a:cubicBezTo>
                <a:close/>
              </a:path>
              <a:path w="3541725" h="461665" stroke="0" extrusionOk="0">
                <a:moveTo>
                  <a:pt x="0" y="0"/>
                </a:moveTo>
                <a:cubicBezTo>
                  <a:pt x="271461" y="-25749"/>
                  <a:pt x="339623" y="1911"/>
                  <a:pt x="554870" y="0"/>
                </a:cubicBezTo>
                <a:cubicBezTo>
                  <a:pt x="770117" y="-1911"/>
                  <a:pt x="919288" y="22864"/>
                  <a:pt x="1074323" y="0"/>
                </a:cubicBezTo>
                <a:cubicBezTo>
                  <a:pt x="1229358" y="-22864"/>
                  <a:pt x="1572798" y="8961"/>
                  <a:pt x="1735445" y="0"/>
                </a:cubicBezTo>
                <a:cubicBezTo>
                  <a:pt x="1898092" y="-8961"/>
                  <a:pt x="2117998" y="18530"/>
                  <a:pt x="2219481" y="0"/>
                </a:cubicBezTo>
                <a:cubicBezTo>
                  <a:pt x="2320964" y="-18530"/>
                  <a:pt x="2494151" y="58600"/>
                  <a:pt x="2738934" y="0"/>
                </a:cubicBezTo>
                <a:cubicBezTo>
                  <a:pt x="2983717" y="-58600"/>
                  <a:pt x="3203150" y="67214"/>
                  <a:pt x="3541725" y="0"/>
                </a:cubicBezTo>
                <a:cubicBezTo>
                  <a:pt x="3550469" y="129657"/>
                  <a:pt x="3496553" y="270319"/>
                  <a:pt x="3541725" y="461665"/>
                </a:cubicBezTo>
                <a:cubicBezTo>
                  <a:pt x="3268424" y="502251"/>
                  <a:pt x="3102021" y="455723"/>
                  <a:pt x="2880603" y="461665"/>
                </a:cubicBezTo>
                <a:cubicBezTo>
                  <a:pt x="2659185" y="467607"/>
                  <a:pt x="2471028" y="395578"/>
                  <a:pt x="2325733" y="461665"/>
                </a:cubicBezTo>
                <a:cubicBezTo>
                  <a:pt x="2180438" y="527752"/>
                  <a:pt x="2008952" y="450255"/>
                  <a:pt x="1735445" y="461665"/>
                </a:cubicBezTo>
                <a:cubicBezTo>
                  <a:pt x="1461938" y="473075"/>
                  <a:pt x="1443219" y="454058"/>
                  <a:pt x="1251410" y="461665"/>
                </a:cubicBezTo>
                <a:cubicBezTo>
                  <a:pt x="1059601" y="469272"/>
                  <a:pt x="828917" y="448039"/>
                  <a:pt x="696539" y="461665"/>
                </a:cubicBezTo>
                <a:cubicBezTo>
                  <a:pt x="564161" y="475291"/>
                  <a:pt x="346803" y="460636"/>
                  <a:pt x="0" y="461665"/>
                </a:cubicBezTo>
                <a:cubicBezTo>
                  <a:pt x="-14347" y="341557"/>
                  <a:pt x="29969" y="146277"/>
                  <a:pt x="0" y="0"/>
                </a:cubicBezTo>
                <a:close/>
              </a:path>
            </a:pathLst>
          </a:custGeom>
          <a:solidFill>
            <a:srgbClr val="FF9191"/>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by lexical similarity  </a:t>
            </a:r>
          </a:p>
        </p:txBody>
      </p:sp>
      <p:sp>
        <p:nvSpPr>
          <p:cNvPr id="12" name="矩形 11">
            <a:extLst>
              <a:ext uri="{FF2B5EF4-FFF2-40B4-BE49-F238E27FC236}">
                <a16:creationId xmlns:a16="http://schemas.microsoft.com/office/drawing/2014/main" id="{D83EC869-DF7D-4A49-B9C0-887AAE2A0E94}"/>
              </a:ext>
            </a:extLst>
          </p:cNvPr>
          <p:cNvSpPr/>
          <p:nvPr/>
        </p:nvSpPr>
        <p:spPr>
          <a:xfrm>
            <a:off x="6400801" y="2580834"/>
            <a:ext cx="3811424" cy="830997"/>
          </a:xfrm>
          <a:custGeom>
            <a:avLst/>
            <a:gdLst>
              <a:gd name="connsiteX0" fmla="*/ 0 w 3811424"/>
              <a:gd name="connsiteY0" fmla="*/ 0 h 830997"/>
              <a:gd name="connsiteX1" fmla="*/ 544489 w 3811424"/>
              <a:gd name="connsiteY1" fmla="*/ 0 h 830997"/>
              <a:gd name="connsiteX2" fmla="*/ 1050864 w 3811424"/>
              <a:gd name="connsiteY2" fmla="*/ 0 h 830997"/>
              <a:gd name="connsiteX3" fmla="*/ 1671582 w 3811424"/>
              <a:gd name="connsiteY3" fmla="*/ 0 h 830997"/>
              <a:gd name="connsiteX4" fmla="*/ 2216071 w 3811424"/>
              <a:gd name="connsiteY4" fmla="*/ 0 h 830997"/>
              <a:gd name="connsiteX5" fmla="*/ 2722446 w 3811424"/>
              <a:gd name="connsiteY5" fmla="*/ 0 h 830997"/>
              <a:gd name="connsiteX6" fmla="*/ 3152592 w 3811424"/>
              <a:gd name="connsiteY6" fmla="*/ 0 h 830997"/>
              <a:gd name="connsiteX7" fmla="*/ 3811424 w 3811424"/>
              <a:gd name="connsiteY7" fmla="*/ 0 h 830997"/>
              <a:gd name="connsiteX8" fmla="*/ 3811424 w 3811424"/>
              <a:gd name="connsiteY8" fmla="*/ 398879 h 830997"/>
              <a:gd name="connsiteX9" fmla="*/ 3811424 w 3811424"/>
              <a:gd name="connsiteY9" fmla="*/ 830997 h 830997"/>
              <a:gd name="connsiteX10" fmla="*/ 3305049 w 3811424"/>
              <a:gd name="connsiteY10" fmla="*/ 830997 h 830997"/>
              <a:gd name="connsiteX11" fmla="*/ 2874903 w 3811424"/>
              <a:gd name="connsiteY11" fmla="*/ 830997 h 830997"/>
              <a:gd name="connsiteX12" fmla="*/ 2330414 w 3811424"/>
              <a:gd name="connsiteY12" fmla="*/ 830997 h 830997"/>
              <a:gd name="connsiteX13" fmla="*/ 1709696 w 3811424"/>
              <a:gd name="connsiteY13" fmla="*/ 830997 h 830997"/>
              <a:gd name="connsiteX14" fmla="*/ 1279549 w 3811424"/>
              <a:gd name="connsiteY14" fmla="*/ 830997 h 830997"/>
              <a:gd name="connsiteX15" fmla="*/ 849403 w 3811424"/>
              <a:gd name="connsiteY15" fmla="*/ 830997 h 830997"/>
              <a:gd name="connsiteX16" fmla="*/ 0 w 3811424"/>
              <a:gd name="connsiteY16" fmla="*/ 830997 h 830997"/>
              <a:gd name="connsiteX17" fmla="*/ 0 w 3811424"/>
              <a:gd name="connsiteY17" fmla="*/ 407189 h 830997"/>
              <a:gd name="connsiteX18" fmla="*/ 0 w 3811424"/>
              <a:gd name="connsiteY18"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811424" h="830997" fill="none" extrusionOk="0">
                <a:moveTo>
                  <a:pt x="0" y="0"/>
                </a:moveTo>
                <a:cubicBezTo>
                  <a:pt x="169659" y="-50343"/>
                  <a:pt x="324311" y="44542"/>
                  <a:pt x="544489" y="0"/>
                </a:cubicBezTo>
                <a:cubicBezTo>
                  <a:pt x="764667" y="-44542"/>
                  <a:pt x="944732" y="5626"/>
                  <a:pt x="1050864" y="0"/>
                </a:cubicBezTo>
                <a:cubicBezTo>
                  <a:pt x="1156996" y="-5626"/>
                  <a:pt x="1494794" y="15808"/>
                  <a:pt x="1671582" y="0"/>
                </a:cubicBezTo>
                <a:cubicBezTo>
                  <a:pt x="1848370" y="-15808"/>
                  <a:pt x="1984336" y="55033"/>
                  <a:pt x="2216071" y="0"/>
                </a:cubicBezTo>
                <a:cubicBezTo>
                  <a:pt x="2447806" y="-55033"/>
                  <a:pt x="2562174" y="46301"/>
                  <a:pt x="2722446" y="0"/>
                </a:cubicBezTo>
                <a:cubicBezTo>
                  <a:pt x="2882719" y="-46301"/>
                  <a:pt x="2964181" y="17728"/>
                  <a:pt x="3152592" y="0"/>
                </a:cubicBezTo>
                <a:cubicBezTo>
                  <a:pt x="3341003" y="-17728"/>
                  <a:pt x="3530518" y="67800"/>
                  <a:pt x="3811424" y="0"/>
                </a:cubicBezTo>
                <a:cubicBezTo>
                  <a:pt x="3848407" y="99705"/>
                  <a:pt x="3781882" y="200112"/>
                  <a:pt x="3811424" y="398879"/>
                </a:cubicBezTo>
                <a:cubicBezTo>
                  <a:pt x="3840966" y="597646"/>
                  <a:pt x="3786647" y="630277"/>
                  <a:pt x="3811424" y="830997"/>
                </a:cubicBezTo>
                <a:cubicBezTo>
                  <a:pt x="3574813" y="851593"/>
                  <a:pt x="3492813" y="787564"/>
                  <a:pt x="3305049" y="830997"/>
                </a:cubicBezTo>
                <a:cubicBezTo>
                  <a:pt x="3117285" y="874430"/>
                  <a:pt x="2985752" y="794964"/>
                  <a:pt x="2874903" y="830997"/>
                </a:cubicBezTo>
                <a:cubicBezTo>
                  <a:pt x="2764054" y="867030"/>
                  <a:pt x="2448256" y="805619"/>
                  <a:pt x="2330414" y="830997"/>
                </a:cubicBezTo>
                <a:cubicBezTo>
                  <a:pt x="2212572" y="856375"/>
                  <a:pt x="1856279" y="825200"/>
                  <a:pt x="1709696" y="830997"/>
                </a:cubicBezTo>
                <a:cubicBezTo>
                  <a:pt x="1563113" y="836794"/>
                  <a:pt x="1388539" y="807171"/>
                  <a:pt x="1279549" y="830997"/>
                </a:cubicBezTo>
                <a:cubicBezTo>
                  <a:pt x="1170559" y="854823"/>
                  <a:pt x="948535" y="796966"/>
                  <a:pt x="849403" y="830997"/>
                </a:cubicBezTo>
                <a:cubicBezTo>
                  <a:pt x="750271" y="865028"/>
                  <a:pt x="276996" y="742886"/>
                  <a:pt x="0" y="830997"/>
                </a:cubicBezTo>
                <a:cubicBezTo>
                  <a:pt x="-25188" y="745712"/>
                  <a:pt x="40643" y="500005"/>
                  <a:pt x="0" y="407189"/>
                </a:cubicBezTo>
                <a:cubicBezTo>
                  <a:pt x="-40643" y="314373"/>
                  <a:pt x="16223" y="153562"/>
                  <a:pt x="0" y="0"/>
                </a:cubicBezTo>
                <a:close/>
              </a:path>
              <a:path w="3811424" h="830997" stroke="0" extrusionOk="0">
                <a:moveTo>
                  <a:pt x="0" y="0"/>
                </a:moveTo>
                <a:cubicBezTo>
                  <a:pt x="246364" y="-32253"/>
                  <a:pt x="409743" y="74056"/>
                  <a:pt x="620718" y="0"/>
                </a:cubicBezTo>
                <a:cubicBezTo>
                  <a:pt x="831693" y="-74056"/>
                  <a:pt x="977716" y="40429"/>
                  <a:pt x="1241435" y="0"/>
                </a:cubicBezTo>
                <a:cubicBezTo>
                  <a:pt x="1505154" y="-40429"/>
                  <a:pt x="1549881" y="18034"/>
                  <a:pt x="1709696" y="0"/>
                </a:cubicBezTo>
                <a:cubicBezTo>
                  <a:pt x="1869511" y="-18034"/>
                  <a:pt x="1986612" y="42632"/>
                  <a:pt x="2216071" y="0"/>
                </a:cubicBezTo>
                <a:cubicBezTo>
                  <a:pt x="2445531" y="-42632"/>
                  <a:pt x="2480850" y="10768"/>
                  <a:pt x="2684331" y="0"/>
                </a:cubicBezTo>
                <a:cubicBezTo>
                  <a:pt x="2887812" y="-10768"/>
                  <a:pt x="3081670" y="72732"/>
                  <a:pt x="3305049" y="0"/>
                </a:cubicBezTo>
                <a:cubicBezTo>
                  <a:pt x="3528428" y="-72732"/>
                  <a:pt x="3668025" y="28016"/>
                  <a:pt x="3811424" y="0"/>
                </a:cubicBezTo>
                <a:cubicBezTo>
                  <a:pt x="3834116" y="188038"/>
                  <a:pt x="3792118" y="237101"/>
                  <a:pt x="3811424" y="423808"/>
                </a:cubicBezTo>
                <a:cubicBezTo>
                  <a:pt x="3830730" y="610515"/>
                  <a:pt x="3792277" y="703333"/>
                  <a:pt x="3811424" y="830997"/>
                </a:cubicBezTo>
                <a:cubicBezTo>
                  <a:pt x="3661801" y="865569"/>
                  <a:pt x="3531228" y="792809"/>
                  <a:pt x="3266935" y="830997"/>
                </a:cubicBezTo>
                <a:cubicBezTo>
                  <a:pt x="3002642" y="869185"/>
                  <a:pt x="2889359" y="823719"/>
                  <a:pt x="2646217" y="830997"/>
                </a:cubicBezTo>
                <a:cubicBezTo>
                  <a:pt x="2403075" y="838275"/>
                  <a:pt x="2375981" y="828818"/>
                  <a:pt x="2216071" y="830997"/>
                </a:cubicBezTo>
                <a:cubicBezTo>
                  <a:pt x="2056161" y="833176"/>
                  <a:pt x="1917761" y="793439"/>
                  <a:pt x="1709696" y="830997"/>
                </a:cubicBezTo>
                <a:cubicBezTo>
                  <a:pt x="1501632" y="868555"/>
                  <a:pt x="1482822" y="820385"/>
                  <a:pt x="1279549" y="830997"/>
                </a:cubicBezTo>
                <a:cubicBezTo>
                  <a:pt x="1076276" y="841609"/>
                  <a:pt x="971784" y="791260"/>
                  <a:pt x="735060" y="830997"/>
                </a:cubicBezTo>
                <a:cubicBezTo>
                  <a:pt x="498336" y="870734"/>
                  <a:pt x="336236" y="789974"/>
                  <a:pt x="0" y="830997"/>
                </a:cubicBezTo>
                <a:cubicBezTo>
                  <a:pt x="-7236" y="714956"/>
                  <a:pt x="30202" y="567016"/>
                  <a:pt x="0" y="432118"/>
                </a:cubicBezTo>
                <a:cubicBezTo>
                  <a:pt x="-30202" y="297220"/>
                  <a:pt x="8283" y="137974"/>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4140879376">
                  <a:prstGeom prst="rect">
                    <a:avLst/>
                  </a:prstGeom>
                  <ask:type>
                    <ask:lineSketchScribble/>
                  </ask:type>
                </ask:lineSketchStyleProps>
              </a:ext>
            </a:extLst>
          </a:ln>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match user query and functionality description</a:t>
            </a:r>
          </a:p>
        </p:txBody>
      </p:sp>
      <p:sp>
        <p:nvSpPr>
          <p:cNvPr id="13" name="矩形 12">
            <a:extLst>
              <a:ext uri="{FF2B5EF4-FFF2-40B4-BE49-F238E27FC236}">
                <a16:creationId xmlns:a16="http://schemas.microsoft.com/office/drawing/2014/main" id="{6D8D9064-9EB8-478E-A707-0A9EA3CC0C99}"/>
              </a:ext>
            </a:extLst>
          </p:cNvPr>
          <p:cNvSpPr/>
          <p:nvPr/>
        </p:nvSpPr>
        <p:spPr>
          <a:xfrm>
            <a:off x="6593587" y="5106834"/>
            <a:ext cx="3541725" cy="1200329"/>
          </a:xfrm>
          <a:custGeom>
            <a:avLst/>
            <a:gdLst>
              <a:gd name="connsiteX0" fmla="*/ 0 w 3541725"/>
              <a:gd name="connsiteY0" fmla="*/ 0 h 1200329"/>
              <a:gd name="connsiteX1" fmla="*/ 590288 w 3541725"/>
              <a:gd name="connsiteY1" fmla="*/ 0 h 1200329"/>
              <a:gd name="connsiteX2" fmla="*/ 1109741 w 3541725"/>
              <a:gd name="connsiteY2" fmla="*/ 0 h 1200329"/>
              <a:gd name="connsiteX3" fmla="*/ 1664611 w 3541725"/>
              <a:gd name="connsiteY3" fmla="*/ 0 h 1200329"/>
              <a:gd name="connsiteX4" fmla="*/ 2184064 w 3541725"/>
              <a:gd name="connsiteY4" fmla="*/ 0 h 1200329"/>
              <a:gd name="connsiteX5" fmla="*/ 2668100 w 3541725"/>
              <a:gd name="connsiteY5" fmla="*/ 0 h 1200329"/>
              <a:gd name="connsiteX6" fmla="*/ 3541725 w 3541725"/>
              <a:gd name="connsiteY6" fmla="*/ 0 h 1200329"/>
              <a:gd name="connsiteX7" fmla="*/ 3541725 w 3541725"/>
              <a:gd name="connsiteY7" fmla="*/ 412113 h 1200329"/>
              <a:gd name="connsiteX8" fmla="*/ 3541725 w 3541725"/>
              <a:gd name="connsiteY8" fmla="*/ 836229 h 1200329"/>
              <a:gd name="connsiteX9" fmla="*/ 3541725 w 3541725"/>
              <a:gd name="connsiteY9" fmla="*/ 1200329 h 1200329"/>
              <a:gd name="connsiteX10" fmla="*/ 3022272 w 3541725"/>
              <a:gd name="connsiteY10" fmla="*/ 1200329 h 1200329"/>
              <a:gd name="connsiteX11" fmla="*/ 2396567 w 3541725"/>
              <a:gd name="connsiteY11" fmla="*/ 1200329 h 1200329"/>
              <a:gd name="connsiteX12" fmla="*/ 1735445 w 3541725"/>
              <a:gd name="connsiteY12" fmla="*/ 1200329 h 1200329"/>
              <a:gd name="connsiteX13" fmla="*/ 1251409 w 3541725"/>
              <a:gd name="connsiteY13" fmla="*/ 1200329 h 1200329"/>
              <a:gd name="connsiteX14" fmla="*/ 661122 w 3541725"/>
              <a:gd name="connsiteY14" fmla="*/ 1200329 h 1200329"/>
              <a:gd name="connsiteX15" fmla="*/ 0 w 3541725"/>
              <a:gd name="connsiteY15" fmla="*/ 1200329 h 1200329"/>
              <a:gd name="connsiteX16" fmla="*/ 0 w 3541725"/>
              <a:gd name="connsiteY16" fmla="*/ 836229 h 1200329"/>
              <a:gd name="connsiteX17" fmla="*/ 0 w 3541725"/>
              <a:gd name="connsiteY17" fmla="*/ 472129 h 1200329"/>
              <a:gd name="connsiteX18" fmla="*/ 0 w 3541725"/>
              <a:gd name="connsiteY18"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1725" h="1200329" fill="none" extrusionOk="0">
                <a:moveTo>
                  <a:pt x="0" y="0"/>
                </a:moveTo>
                <a:cubicBezTo>
                  <a:pt x="143076" y="-15874"/>
                  <a:pt x="337655" y="6211"/>
                  <a:pt x="590288" y="0"/>
                </a:cubicBezTo>
                <a:cubicBezTo>
                  <a:pt x="842921" y="-6211"/>
                  <a:pt x="996346" y="3181"/>
                  <a:pt x="1109741" y="0"/>
                </a:cubicBezTo>
                <a:cubicBezTo>
                  <a:pt x="1223136" y="-3181"/>
                  <a:pt x="1448948" y="16620"/>
                  <a:pt x="1664611" y="0"/>
                </a:cubicBezTo>
                <a:cubicBezTo>
                  <a:pt x="1880274" y="-16620"/>
                  <a:pt x="1992333" y="27387"/>
                  <a:pt x="2184064" y="0"/>
                </a:cubicBezTo>
                <a:cubicBezTo>
                  <a:pt x="2375795" y="-27387"/>
                  <a:pt x="2512595" y="19595"/>
                  <a:pt x="2668100" y="0"/>
                </a:cubicBezTo>
                <a:cubicBezTo>
                  <a:pt x="2823605" y="-19595"/>
                  <a:pt x="3227831" y="64894"/>
                  <a:pt x="3541725" y="0"/>
                </a:cubicBezTo>
                <a:cubicBezTo>
                  <a:pt x="3573918" y="146377"/>
                  <a:pt x="3512926" y="228761"/>
                  <a:pt x="3541725" y="412113"/>
                </a:cubicBezTo>
                <a:cubicBezTo>
                  <a:pt x="3570524" y="595465"/>
                  <a:pt x="3509825" y="722691"/>
                  <a:pt x="3541725" y="836229"/>
                </a:cubicBezTo>
                <a:cubicBezTo>
                  <a:pt x="3573625" y="949767"/>
                  <a:pt x="3510914" y="1095970"/>
                  <a:pt x="3541725" y="1200329"/>
                </a:cubicBezTo>
                <a:cubicBezTo>
                  <a:pt x="3379432" y="1227865"/>
                  <a:pt x="3234337" y="1185068"/>
                  <a:pt x="3022272" y="1200329"/>
                </a:cubicBezTo>
                <a:cubicBezTo>
                  <a:pt x="2810207" y="1215590"/>
                  <a:pt x="2703298" y="1147105"/>
                  <a:pt x="2396567" y="1200329"/>
                </a:cubicBezTo>
                <a:cubicBezTo>
                  <a:pt x="2089836" y="1253553"/>
                  <a:pt x="1902439" y="1152701"/>
                  <a:pt x="1735445" y="1200329"/>
                </a:cubicBezTo>
                <a:cubicBezTo>
                  <a:pt x="1568451" y="1247957"/>
                  <a:pt x="1463940" y="1180620"/>
                  <a:pt x="1251409" y="1200329"/>
                </a:cubicBezTo>
                <a:cubicBezTo>
                  <a:pt x="1038878" y="1220038"/>
                  <a:pt x="894963" y="1171788"/>
                  <a:pt x="661122" y="1200329"/>
                </a:cubicBezTo>
                <a:cubicBezTo>
                  <a:pt x="427281" y="1228870"/>
                  <a:pt x="229727" y="1162796"/>
                  <a:pt x="0" y="1200329"/>
                </a:cubicBezTo>
                <a:cubicBezTo>
                  <a:pt x="-1306" y="1074602"/>
                  <a:pt x="34874" y="944817"/>
                  <a:pt x="0" y="836229"/>
                </a:cubicBezTo>
                <a:cubicBezTo>
                  <a:pt x="-34874" y="727641"/>
                  <a:pt x="29566" y="653532"/>
                  <a:pt x="0" y="472129"/>
                </a:cubicBezTo>
                <a:cubicBezTo>
                  <a:pt x="-29566" y="290726"/>
                  <a:pt x="10399" y="139838"/>
                  <a:pt x="0" y="0"/>
                </a:cubicBezTo>
                <a:close/>
              </a:path>
              <a:path w="3541725" h="1200329" stroke="0" extrusionOk="0">
                <a:moveTo>
                  <a:pt x="0" y="0"/>
                </a:moveTo>
                <a:cubicBezTo>
                  <a:pt x="271461" y="-25749"/>
                  <a:pt x="339623" y="1911"/>
                  <a:pt x="554870" y="0"/>
                </a:cubicBezTo>
                <a:cubicBezTo>
                  <a:pt x="770117" y="-1911"/>
                  <a:pt x="919288" y="22864"/>
                  <a:pt x="1074323" y="0"/>
                </a:cubicBezTo>
                <a:cubicBezTo>
                  <a:pt x="1229358" y="-22864"/>
                  <a:pt x="1572798" y="8961"/>
                  <a:pt x="1735445" y="0"/>
                </a:cubicBezTo>
                <a:cubicBezTo>
                  <a:pt x="1898092" y="-8961"/>
                  <a:pt x="2117998" y="18530"/>
                  <a:pt x="2219481" y="0"/>
                </a:cubicBezTo>
                <a:cubicBezTo>
                  <a:pt x="2320964" y="-18530"/>
                  <a:pt x="2494151" y="58600"/>
                  <a:pt x="2738934" y="0"/>
                </a:cubicBezTo>
                <a:cubicBezTo>
                  <a:pt x="2983717" y="-58600"/>
                  <a:pt x="3203150" y="67214"/>
                  <a:pt x="3541725" y="0"/>
                </a:cubicBezTo>
                <a:cubicBezTo>
                  <a:pt x="3570535" y="145590"/>
                  <a:pt x="3524517" y="301779"/>
                  <a:pt x="3541725" y="412113"/>
                </a:cubicBezTo>
                <a:cubicBezTo>
                  <a:pt x="3558933" y="522447"/>
                  <a:pt x="3501479" y="665244"/>
                  <a:pt x="3541725" y="836229"/>
                </a:cubicBezTo>
                <a:cubicBezTo>
                  <a:pt x="3581971" y="1007214"/>
                  <a:pt x="3509965" y="1082581"/>
                  <a:pt x="3541725" y="1200329"/>
                </a:cubicBezTo>
                <a:cubicBezTo>
                  <a:pt x="3389608" y="1227709"/>
                  <a:pt x="3209295" y="1170595"/>
                  <a:pt x="2986855" y="1200329"/>
                </a:cubicBezTo>
                <a:cubicBezTo>
                  <a:pt x="2764415" y="1230063"/>
                  <a:pt x="2696801" y="1194546"/>
                  <a:pt x="2502819" y="1200329"/>
                </a:cubicBezTo>
                <a:cubicBezTo>
                  <a:pt x="2308837" y="1206112"/>
                  <a:pt x="2075630" y="1180982"/>
                  <a:pt x="1947949" y="1200329"/>
                </a:cubicBezTo>
                <a:cubicBezTo>
                  <a:pt x="1820268" y="1219676"/>
                  <a:pt x="1635737" y="1162436"/>
                  <a:pt x="1393079" y="1200329"/>
                </a:cubicBezTo>
                <a:cubicBezTo>
                  <a:pt x="1150421" y="1238222"/>
                  <a:pt x="894709" y="1195590"/>
                  <a:pt x="731957" y="1200329"/>
                </a:cubicBezTo>
                <a:cubicBezTo>
                  <a:pt x="569205" y="1205068"/>
                  <a:pt x="251154" y="1137952"/>
                  <a:pt x="0" y="1200329"/>
                </a:cubicBezTo>
                <a:cubicBezTo>
                  <a:pt x="-37735" y="1092781"/>
                  <a:pt x="42284" y="930304"/>
                  <a:pt x="0" y="836229"/>
                </a:cubicBezTo>
                <a:cubicBezTo>
                  <a:pt x="-42284" y="742154"/>
                  <a:pt x="36063" y="606766"/>
                  <a:pt x="0" y="448123"/>
                </a:cubicBezTo>
                <a:cubicBezTo>
                  <a:pt x="-36063" y="289480"/>
                  <a:pt x="31085" y="151077"/>
                  <a:pt x="0" y="0"/>
                </a:cubicBezTo>
                <a:close/>
              </a:path>
            </a:pathLst>
          </a:custGeom>
          <a:solidFill>
            <a:srgbClr val="D2ECB7"/>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by semantics of functionality verbs and phrase patterns</a:t>
            </a:r>
          </a:p>
        </p:txBody>
      </p:sp>
      <p:pic>
        <p:nvPicPr>
          <p:cNvPr id="15" name="Picture 2" descr="Some ideas are too big | FOROALFA">
            <a:extLst>
              <a:ext uri="{FF2B5EF4-FFF2-40B4-BE49-F238E27FC236}">
                <a16:creationId xmlns:a16="http://schemas.microsoft.com/office/drawing/2014/main" id="{9065AD7A-2097-40ED-A5AA-2659BE4B30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898" y="3188434"/>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6" name="思想气泡: 云 15">
            <a:extLst>
              <a:ext uri="{FF2B5EF4-FFF2-40B4-BE49-F238E27FC236}">
                <a16:creationId xmlns:a16="http://schemas.microsoft.com/office/drawing/2014/main" id="{94059A91-6E7E-4C41-B72D-794DD50A8F55}"/>
              </a:ext>
            </a:extLst>
          </p:cNvPr>
          <p:cNvSpPr/>
          <p:nvPr/>
        </p:nvSpPr>
        <p:spPr>
          <a:xfrm>
            <a:off x="384019" y="677732"/>
            <a:ext cx="11691188" cy="1780342"/>
          </a:xfrm>
          <a:custGeom>
            <a:avLst/>
            <a:gdLst>
              <a:gd name="connsiteX0" fmla="*/ 1055454 w 11691188"/>
              <a:gd name="connsiteY0" fmla="*/ 592210 h 1780342"/>
              <a:gd name="connsiteX1" fmla="*/ 1521748 w 11691188"/>
              <a:gd name="connsiteY1" fmla="*/ 284648 h 1780342"/>
              <a:gd name="connsiteX2" fmla="*/ 3790164 w 11691188"/>
              <a:gd name="connsiteY2" fmla="*/ 214382 h 1780342"/>
              <a:gd name="connsiteX3" fmla="*/ 6077252 w 11691188"/>
              <a:gd name="connsiteY3" fmla="*/ 141438 h 1780342"/>
              <a:gd name="connsiteX4" fmla="*/ 6968435 w 11691188"/>
              <a:gd name="connsiteY4" fmla="*/ 8242 h 1780342"/>
              <a:gd name="connsiteX5" fmla="*/ 8073685 w 11691188"/>
              <a:gd name="connsiteY5" fmla="*/ 102246 h 1780342"/>
              <a:gd name="connsiteX6" fmla="*/ 9597328 w 11691188"/>
              <a:gd name="connsiteY6" fmla="*/ 28436 h 1780342"/>
              <a:gd name="connsiteX7" fmla="*/ 10369975 w 11691188"/>
              <a:gd name="connsiteY7" fmla="*/ 229795 h 1780342"/>
              <a:gd name="connsiteX8" fmla="*/ 11361561 w 11691188"/>
              <a:gd name="connsiteY8" fmla="*/ 425221 h 1780342"/>
              <a:gd name="connsiteX9" fmla="*/ 11317178 w 11691188"/>
              <a:gd name="connsiteY9" fmla="*/ 637131 h 1780342"/>
              <a:gd name="connsiteX10" fmla="*/ 11641392 w 11691188"/>
              <a:gd name="connsiteY10" fmla="*/ 961137 h 1780342"/>
              <a:gd name="connsiteX11" fmla="*/ 10122620 w 11691188"/>
              <a:gd name="connsiteY11" fmla="*/ 1244755 h 1780342"/>
              <a:gd name="connsiteX12" fmla="*/ 9578925 w 11691188"/>
              <a:gd name="connsiteY12" fmla="*/ 1487780 h 1780342"/>
              <a:gd name="connsiteX13" fmla="*/ 7727821 w 11691188"/>
              <a:gd name="connsiteY13" fmla="*/ 1517205 h 1780342"/>
              <a:gd name="connsiteX14" fmla="*/ 6404984 w 11691188"/>
              <a:gd name="connsiteY14" fmla="*/ 1776468 h 1780342"/>
              <a:gd name="connsiteX15" fmla="*/ 4459971 w 11691188"/>
              <a:gd name="connsiteY15" fmla="*/ 1618215 h 1780342"/>
              <a:gd name="connsiteX16" fmla="*/ 1570732 w 11691188"/>
              <a:gd name="connsiteY16" fmla="*/ 1461858 h 1780342"/>
              <a:gd name="connsiteX17" fmla="*/ 300398 w 11691188"/>
              <a:gd name="connsiteY17" fmla="*/ 1287863 h 1780342"/>
              <a:gd name="connsiteX18" fmla="*/ 571839 w 11691188"/>
              <a:gd name="connsiteY18" fmla="*/ 1052998 h 1780342"/>
              <a:gd name="connsiteX19" fmla="*/ -1354 w 11691188"/>
              <a:gd name="connsiteY19" fmla="*/ 812033 h 1780342"/>
              <a:gd name="connsiteX20" fmla="*/ 1045441 w 11691188"/>
              <a:gd name="connsiteY20" fmla="*/ 597856 h 1780342"/>
              <a:gd name="connsiteX21" fmla="*/ 1055454 w 11691188"/>
              <a:gd name="connsiteY21" fmla="*/ 592210 h 1780342"/>
              <a:gd name="connsiteX0" fmla="*/ 1203140 w 11691188"/>
              <a:gd name="connsiteY0" fmla="*/ 2286725 h 1780342"/>
              <a:gd name="connsiteX1" fmla="*/ 1153686 w 11691188"/>
              <a:gd name="connsiteY1" fmla="*/ 2336179 h 1780342"/>
              <a:gd name="connsiteX2" fmla="*/ 1104232 w 11691188"/>
              <a:gd name="connsiteY2" fmla="*/ 2286725 h 1780342"/>
              <a:gd name="connsiteX3" fmla="*/ 1153686 w 11691188"/>
              <a:gd name="connsiteY3" fmla="*/ 2237271 h 1780342"/>
              <a:gd name="connsiteX4" fmla="*/ 1203140 w 11691188"/>
              <a:gd name="connsiteY4" fmla="*/ 2286725 h 1780342"/>
              <a:gd name="connsiteX0" fmla="*/ 1897484 w 11691188"/>
              <a:gd name="connsiteY0" fmla="*/ 2094772 h 1780342"/>
              <a:gd name="connsiteX1" fmla="*/ 1798576 w 11691188"/>
              <a:gd name="connsiteY1" fmla="*/ 2193680 h 1780342"/>
              <a:gd name="connsiteX2" fmla="*/ 1699668 w 11691188"/>
              <a:gd name="connsiteY2" fmla="*/ 2094772 h 1780342"/>
              <a:gd name="connsiteX3" fmla="*/ 1798576 w 11691188"/>
              <a:gd name="connsiteY3" fmla="*/ 1995864 h 1780342"/>
              <a:gd name="connsiteX4" fmla="*/ 1897484 w 11691188"/>
              <a:gd name="connsiteY4" fmla="*/ 2094772 h 1780342"/>
              <a:gd name="connsiteX0" fmla="*/ 2686625 w 11691188"/>
              <a:gd name="connsiteY0" fmla="*/ 1874603 h 1780342"/>
              <a:gd name="connsiteX1" fmla="*/ 2538263 w 11691188"/>
              <a:gd name="connsiteY1" fmla="*/ 2022965 h 1780342"/>
              <a:gd name="connsiteX2" fmla="*/ 2389901 w 11691188"/>
              <a:gd name="connsiteY2" fmla="*/ 1874603 h 1780342"/>
              <a:gd name="connsiteX3" fmla="*/ 2538263 w 11691188"/>
              <a:gd name="connsiteY3" fmla="*/ 1726241 h 1780342"/>
              <a:gd name="connsiteX4" fmla="*/ 2686625 w 11691188"/>
              <a:gd name="connsiteY4" fmla="*/ 1874603 h 1780342"/>
              <a:gd name="connsiteX0" fmla="*/ 1270063 w 11691188"/>
              <a:gd name="connsiteY0" fmla="*/ 1078796 h 1780342"/>
              <a:gd name="connsiteX1" fmla="*/ 584559 w 11691188"/>
              <a:gd name="connsiteY1" fmla="*/ 1045950 h 1780342"/>
              <a:gd name="connsiteX2" fmla="*/ 1874920 w 11691188"/>
              <a:gd name="connsiteY2" fmla="*/ 1438244 h 1780342"/>
              <a:gd name="connsiteX3" fmla="*/ 1575062 w 11691188"/>
              <a:gd name="connsiteY3" fmla="*/ 1453945 h 1780342"/>
              <a:gd name="connsiteX4" fmla="*/ 4459430 w 11691188"/>
              <a:gd name="connsiteY4" fmla="*/ 1610962 h 1780342"/>
              <a:gd name="connsiteX5" fmla="*/ 4278650 w 11691188"/>
              <a:gd name="connsiteY5" fmla="*/ 1539254 h 1780342"/>
              <a:gd name="connsiteX6" fmla="*/ 7801432 w 11691188"/>
              <a:gd name="connsiteY6" fmla="*/ 1432145 h 1780342"/>
              <a:gd name="connsiteX7" fmla="*/ 7729174 w 11691188"/>
              <a:gd name="connsiteY7" fmla="*/ 1510818 h 1780342"/>
              <a:gd name="connsiteX8" fmla="*/ 9236309 w 11691188"/>
              <a:gd name="connsiteY8" fmla="*/ 945971 h 1780342"/>
              <a:gd name="connsiteX9" fmla="*/ 10116125 w 11691188"/>
              <a:gd name="connsiteY9" fmla="*/ 1240057 h 1780342"/>
              <a:gd name="connsiteX10" fmla="*/ 11311765 w 11691188"/>
              <a:gd name="connsiteY10" fmla="*/ 632763 h 1780342"/>
              <a:gd name="connsiteX11" fmla="*/ 10919894 w 11691188"/>
              <a:gd name="connsiteY11" fmla="*/ 743045 h 1780342"/>
              <a:gd name="connsiteX12" fmla="*/ 10371599 w 11691188"/>
              <a:gd name="connsiteY12" fmla="*/ 223614 h 1780342"/>
              <a:gd name="connsiteX13" fmla="*/ 10392167 w 11691188"/>
              <a:gd name="connsiteY13" fmla="*/ 275705 h 1780342"/>
              <a:gd name="connsiteX14" fmla="*/ 7869360 w 11691188"/>
              <a:gd name="connsiteY14" fmla="*/ 162868 h 1780342"/>
              <a:gd name="connsiteX15" fmla="*/ 8070167 w 11691188"/>
              <a:gd name="connsiteY15" fmla="*/ 96435 h 1780342"/>
              <a:gd name="connsiteX16" fmla="*/ 5992004 w 11691188"/>
              <a:gd name="connsiteY16" fmla="*/ 194518 h 1780342"/>
              <a:gd name="connsiteX17" fmla="*/ 6089160 w 11691188"/>
              <a:gd name="connsiteY17" fmla="*/ 137234 h 1780342"/>
              <a:gd name="connsiteX18" fmla="*/ 3788810 w 11691188"/>
              <a:gd name="connsiteY18" fmla="*/ 213970 h 1780342"/>
              <a:gd name="connsiteX19" fmla="*/ 4140629 w 11691188"/>
              <a:gd name="connsiteY19" fmla="*/ 269523 h 1780342"/>
              <a:gd name="connsiteX20" fmla="*/ 1116887 w 11691188"/>
              <a:gd name="connsiteY20" fmla="*/ 650690 h 1780342"/>
              <a:gd name="connsiteX21" fmla="*/ 1055454 w 11691188"/>
              <a:gd name="connsiteY21" fmla="*/ 592210 h 178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91188" h="1780342" fill="none" extrusionOk="0">
                <a:moveTo>
                  <a:pt x="1055454" y="592210"/>
                </a:moveTo>
                <a:cubicBezTo>
                  <a:pt x="983261" y="430153"/>
                  <a:pt x="1184095" y="408940"/>
                  <a:pt x="1521748" y="284648"/>
                </a:cubicBezTo>
                <a:cubicBezTo>
                  <a:pt x="2089035" y="246546"/>
                  <a:pt x="3102398" y="170861"/>
                  <a:pt x="3790164" y="214382"/>
                </a:cubicBezTo>
                <a:cubicBezTo>
                  <a:pt x="4066610" y="9251"/>
                  <a:pt x="5549409" y="-40324"/>
                  <a:pt x="6077252" y="141438"/>
                </a:cubicBezTo>
                <a:cubicBezTo>
                  <a:pt x="6231352" y="69329"/>
                  <a:pt x="6508736" y="-26305"/>
                  <a:pt x="6968435" y="8242"/>
                </a:cubicBezTo>
                <a:cubicBezTo>
                  <a:pt x="7450436" y="-55505"/>
                  <a:pt x="7803146" y="18878"/>
                  <a:pt x="8073685" y="102246"/>
                </a:cubicBezTo>
                <a:cubicBezTo>
                  <a:pt x="8454659" y="-22314"/>
                  <a:pt x="9183241" y="30299"/>
                  <a:pt x="9597328" y="28436"/>
                </a:cubicBezTo>
                <a:cubicBezTo>
                  <a:pt x="10008669" y="96312"/>
                  <a:pt x="10272940" y="131328"/>
                  <a:pt x="10369975" y="229795"/>
                </a:cubicBezTo>
                <a:cubicBezTo>
                  <a:pt x="10836663" y="260740"/>
                  <a:pt x="11260675" y="328709"/>
                  <a:pt x="11361561" y="425221"/>
                </a:cubicBezTo>
                <a:cubicBezTo>
                  <a:pt x="11468058" y="486753"/>
                  <a:pt x="11458678" y="569299"/>
                  <a:pt x="11317178" y="637131"/>
                </a:cubicBezTo>
                <a:cubicBezTo>
                  <a:pt x="11655564" y="735597"/>
                  <a:pt x="11797550" y="845758"/>
                  <a:pt x="11641392" y="961137"/>
                </a:cubicBezTo>
                <a:cubicBezTo>
                  <a:pt x="11379714" y="1002165"/>
                  <a:pt x="10912641" y="1159985"/>
                  <a:pt x="10122620" y="1244755"/>
                </a:cubicBezTo>
                <a:cubicBezTo>
                  <a:pt x="10129915" y="1357165"/>
                  <a:pt x="9920101" y="1477929"/>
                  <a:pt x="9578925" y="1487780"/>
                </a:cubicBezTo>
                <a:cubicBezTo>
                  <a:pt x="9104604" y="1462945"/>
                  <a:pt x="8303205" y="1692551"/>
                  <a:pt x="7727821" y="1517205"/>
                </a:cubicBezTo>
                <a:cubicBezTo>
                  <a:pt x="7427581" y="1543754"/>
                  <a:pt x="7014262" y="1709206"/>
                  <a:pt x="6404984" y="1776468"/>
                </a:cubicBezTo>
                <a:cubicBezTo>
                  <a:pt x="5670708" y="1806336"/>
                  <a:pt x="4866210" y="1768208"/>
                  <a:pt x="4459971" y="1618215"/>
                </a:cubicBezTo>
                <a:cubicBezTo>
                  <a:pt x="3498528" y="1727135"/>
                  <a:pt x="2136021" y="1793295"/>
                  <a:pt x="1570732" y="1461858"/>
                </a:cubicBezTo>
                <a:cubicBezTo>
                  <a:pt x="965806" y="1457489"/>
                  <a:pt x="433266" y="1384622"/>
                  <a:pt x="300398" y="1287863"/>
                </a:cubicBezTo>
                <a:cubicBezTo>
                  <a:pt x="145995" y="1192219"/>
                  <a:pt x="283713" y="1132816"/>
                  <a:pt x="571839" y="1052998"/>
                </a:cubicBezTo>
                <a:cubicBezTo>
                  <a:pt x="158834" y="995399"/>
                  <a:pt x="-73522" y="901344"/>
                  <a:pt x="-1354" y="812033"/>
                </a:cubicBezTo>
                <a:cubicBezTo>
                  <a:pt x="-28411" y="632567"/>
                  <a:pt x="423238" y="525784"/>
                  <a:pt x="1045441" y="597856"/>
                </a:cubicBezTo>
                <a:cubicBezTo>
                  <a:pt x="1048606" y="595720"/>
                  <a:pt x="1053206" y="594170"/>
                  <a:pt x="1055454" y="592210"/>
                </a:cubicBezTo>
                <a:close/>
              </a:path>
              <a:path w="11691188" h="1780342" fill="none" extrusionOk="0">
                <a:moveTo>
                  <a:pt x="1203140" y="2286725"/>
                </a:moveTo>
                <a:cubicBezTo>
                  <a:pt x="1204411" y="2315320"/>
                  <a:pt x="1185832" y="2333029"/>
                  <a:pt x="1153686" y="2336179"/>
                </a:cubicBezTo>
                <a:cubicBezTo>
                  <a:pt x="1128374" y="2340105"/>
                  <a:pt x="1103483" y="2313843"/>
                  <a:pt x="1104232" y="2286725"/>
                </a:cubicBezTo>
                <a:cubicBezTo>
                  <a:pt x="1104172" y="2257055"/>
                  <a:pt x="1121570" y="2236340"/>
                  <a:pt x="1153686" y="2237271"/>
                </a:cubicBezTo>
                <a:cubicBezTo>
                  <a:pt x="1182972" y="2232934"/>
                  <a:pt x="1195669" y="2258584"/>
                  <a:pt x="1203140" y="2286725"/>
                </a:cubicBezTo>
                <a:close/>
              </a:path>
              <a:path w="11691188" h="1780342" fill="none" extrusionOk="0">
                <a:moveTo>
                  <a:pt x="1897484" y="2094772"/>
                </a:moveTo>
                <a:cubicBezTo>
                  <a:pt x="1883516" y="2147329"/>
                  <a:pt x="1855814" y="2198186"/>
                  <a:pt x="1798576" y="2193680"/>
                </a:cubicBezTo>
                <a:cubicBezTo>
                  <a:pt x="1730248" y="2201182"/>
                  <a:pt x="1705449" y="2143677"/>
                  <a:pt x="1699668" y="2094772"/>
                </a:cubicBezTo>
                <a:cubicBezTo>
                  <a:pt x="1698474" y="2047678"/>
                  <a:pt x="1753083" y="2003813"/>
                  <a:pt x="1798576" y="1995864"/>
                </a:cubicBezTo>
                <a:cubicBezTo>
                  <a:pt x="1854637" y="1994754"/>
                  <a:pt x="1890086" y="2039669"/>
                  <a:pt x="1897484" y="2094772"/>
                </a:cubicBezTo>
                <a:close/>
              </a:path>
              <a:path w="11691188" h="1780342" fill="none" extrusionOk="0">
                <a:moveTo>
                  <a:pt x="2686625" y="1874603"/>
                </a:moveTo>
                <a:cubicBezTo>
                  <a:pt x="2690581" y="1961869"/>
                  <a:pt x="2624991" y="2029105"/>
                  <a:pt x="2538263" y="2022965"/>
                </a:cubicBezTo>
                <a:cubicBezTo>
                  <a:pt x="2475319" y="2015424"/>
                  <a:pt x="2392684" y="1961529"/>
                  <a:pt x="2389901" y="1874603"/>
                </a:cubicBezTo>
                <a:cubicBezTo>
                  <a:pt x="2407163" y="1798416"/>
                  <a:pt x="2446755" y="1726232"/>
                  <a:pt x="2538263" y="1726241"/>
                </a:cubicBezTo>
                <a:cubicBezTo>
                  <a:pt x="2622110" y="1749471"/>
                  <a:pt x="2674319" y="1773543"/>
                  <a:pt x="2686625" y="1874603"/>
                </a:cubicBezTo>
                <a:close/>
              </a:path>
              <a:path w="11691188" h="1780342" fill="none" extrusionOk="0">
                <a:moveTo>
                  <a:pt x="1270063" y="1078796"/>
                </a:moveTo>
                <a:cubicBezTo>
                  <a:pt x="994680" y="1098990"/>
                  <a:pt x="762845" y="1036979"/>
                  <a:pt x="584559" y="1045950"/>
                </a:cubicBezTo>
                <a:moveTo>
                  <a:pt x="1874920" y="1438244"/>
                </a:moveTo>
                <a:cubicBezTo>
                  <a:pt x="1807968" y="1446043"/>
                  <a:pt x="1690625" y="1456771"/>
                  <a:pt x="1575062" y="1453945"/>
                </a:cubicBezTo>
                <a:moveTo>
                  <a:pt x="4459430" y="1610962"/>
                </a:moveTo>
                <a:cubicBezTo>
                  <a:pt x="4393365" y="1593538"/>
                  <a:pt x="4339160" y="1574541"/>
                  <a:pt x="4278650" y="1539254"/>
                </a:cubicBezTo>
                <a:moveTo>
                  <a:pt x="7801432" y="1432145"/>
                </a:moveTo>
                <a:cubicBezTo>
                  <a:pt x="7794924" y="1450024"/>
                  <a:pt x="7763579" y="1484885"/>
                  <a:pt x="7729174" y="1510818"/>
                </a:cubicBezTo>
                <a:moveTo>
                  <a:pt x="9236309" y="945971"/>
                </a:moveTo>
                <a:cubicBezTo>
                  <a:pt x="9752068" y="1010025"/>
                  <a:pt x="10098232" y="1097192"/>
                  <a:pt x="10116125" y="1240057"/>
                </a:cubicBezTo>
                <a:moveTo>
                  <a:pt x="11311765" y="632763"/>
                </a:moveTo>
                <a:cubicBezTo>
                  <a:pt x="11223327" y="645957"/>
                  <a:pt x="11065877" y="681178"/>
                  <a:pt x="10919894" y="743045"/>
                </a:cubicBezTo>
                <a:moveTo>
                  <a:pt x="10371599" y="223614"/>
                </a:moveTo>
                <a:cubicBezTo>
                  <a:pt x="10387217" y="238257"/>
                  <a:pt x="10394046" y="258811"/>
                  <a:pt x="10392167" y="275705"/>
                </a:cubicBezTo>
                <a:moveTo>
                  <a:pt x="7869360" y="162868"/>
                </a:moveTo>
                <a:cubicBezTo>
                  <a:pt x="7938448" y="149245"/>
                  <a:pt x="7983035" y="111910"/>
                  <a:pt x="8070167" y="96435"/>
                </a:cubicBezTo>
                <a:moveTo>
                  <a:pt x="5992004" y="194518"/>
                </a:moveTo>
                <a:cubicBezTo>
                  <a:pt x="6017421" y="167727"/>
                  <a:pt x="6041297" y="147290"/>
                  <a:pt x="6089160" y="137234"/>
                </a:cubicBezTo>
                <a:moveTo>
                  <a:pt x="3788810" y="213970"/>
                </a:moveTo>
                <a:cubicBezTo>
                  <a:pt x="3900964" y="233110"/>
                  <a:pt x="4023963" y="249466"/>
                  <a:pt x="4140629" y="269523"/>
                </a:cubicBezTo>
                <a:moveTo>
                  <a:pt x="1116887" y="650690"/>
                </a:moveTo>
                <a:cubicBezTo>
                  <a:pt x="1082376" y="633803"/>
                  <a:pt x="1065663" y="610122"/>
                  <a:pt x="1055454" y="592210"/>
                </a:cubicBezTo>
              </a:path>
              <a:path w="11691188" h="1780342" stroke="0" extrusionOk="0">
                <a:moveTo>
                  <a:pt x="1055454" y="592210"/>
                </a:moveTo>
                <a:cubicBezTo>
                  <a:pt x="997739" y="474295"/>
                  <a:pt x="1130241" y="376292"/>
                  <a:pt x="1521748" y="284648"/>
                </a:cubicBezTo>
                <a:cubicBezTo>
                  <a:pt x="2081996" y="194796"/>
                  <a:pt x="3204183" y="-33528"/>
                  <a:pt x="3790164" y="214382"/>
                </a:cubicBezTo>
                <a:cubicBezTo>
                  <a:pt x="4289580" y="44316"/>
                  <a:pt x="5490533" y="-7368"/>
                  <a:pt x="6077252" y="141438"/>
                </a:cubicBezTo>
                <a:cubicBezTo>
                  <a:pt x="6297023" y="75050"/>
                  <a:pt x="6584871" y="36365"/>
                  <a:pt x="6968435" y="8242"/>
                </a:cubicBezTo>
                <a:cubicBezTo>
                  <a:pt x="7383115" y="-56029"/>
                  <a:pt x="7804160" y="110712"/>
                  <a:pt x="8073685" y="102246"/>
                </a:cubicBezTo>
                <a:cubicBezTo>
                  <a:pt x="8469608" y="31907"/>
                  <a:pt x="9079707" y="-69613"/>
                  <a:pt x="9597328" y="28436"/>
                </a:cubicBezTo>
                <a:cubicBezTo>
                  <a:pt x="10000329" y="68115"/>
                  <a:pt x="10262001" y="140031"/>
                  <a:pt x="10369975" y="229795"/>
                </a:cubicBezTo>
                <a:cubicBezTo>
                  <a:pt x="10852188" y="260762"/>
                  <a:pt x="11234761" y="368196"/>
                  <a:pt x="11361561" y="425221"/>
                </a:cubicBezTo>
                <a:cubicBezTo>
                  <a:pt x="11473241" y="497315"/>
                  <a:pt x="11441941" y="556238"/>
                  <a:pt x="11317178" y="637131"/>
                </a:cubicBezTo>
                <a:cubicBezTo>
                  <a:pt x="11651635" y="770310"/>
                  <a:pt x="11791294" y="839658"/>
                  <a:pt x="11641392" y="961137"/>
                </a:cubicBezTo>
                <a:cubicBezTo>
                  <a:pt x="11421074" y="1133931"/>
                  <a:pt x="10924567" y="1279822"/>
                  <a:pt x="10122620" y="1244755"/>
                </a:cubicBezTo>
                <a:cubicBezTo>
                  <a:pt x="10118613" y="1401797"/>
                  <a:pt x="9887444" y="1414136"/>
                  <a:pt x="9578925" y="1487780"/>
                </a:cubicBezTo>
                <a:cubicBezTo>
                  <a:pt x="9007448" y="1593655"/>
                  <a:pt x="8295341" y="1463822"/>
                  <a:pt x="7727821" y="1517205"/>
                </a:cubicBezTo>
                <a:cubicBezTo>
                  <a:pt x="7522383" y="1593124"/>
                  <a:pt x="7006085" y="1818336"/>
                  <a:pt x="6404984" y="1776468"/>
                </a:cubicBezTo>
                <a:cubicBezTo>
                  <a:pt x="5532114" y="1822431"/>
                  <a:pt x="4914952" y="1855671"/>
                  <a:pt x="4459971" y="1618215"/>
                </a:cubicBezTo>
                <a:cubicBezTo>
                  <a:pt x="3396213" y="1699264"/>
                  <a:pt x="2283313" y="1630689"/>
                  <a:pt x="1570732" y="1461858"/>
                </a:cubicBezTo>
                <a:cubicBezTo>
                  <a:pt x="999879" y="1487768"/>
                  <a:pt x="415922" y="1409572"/>
                  <a:pt x="300398" y="1287863"/>
                </a:cubicBezTo>
                <a:cubicBezTo>
                  <a:pt x="208990" y="1178398"/>
                  <a:pt x="320932" y="1116627"/>
                  <a:pt x="571839" y="1052998"/>
                </a:cubicBezTo>
                <a:cubicBezTo>
                  <a:pt x="159161" y="1015452"/>
                  <a:pt x="-34349" y="900853"/>
                  <a:pt x="-1354" y="812033"/>
                </a:cubicBezTo>
                <a:cubicBezTo>
                  <a:pt x="40189" y="679386"/>
                  <a:pt x="554553" y="710850"/>
                  <a:pt x="1045441" y="597856"/>
                </a:cubicBezTo>
                <a:cubicBezTo>
                  <a:pt x="1048696" y="596051"/>
                  <a:pt x="1051590" y="594582"/>
                  <a:pt x="1055454" y="592210"/>
                </a:cubicBezTo>
                <a:close/>
              </a:path>
              <a:path w="11691188" h="1780342" stroke="0" extrusionOk="0">
                <a:moveTo>
                  <a:pt x="1203140" y="2286725"/>
                </a:moveTo>
                <a:cubicBezTo>
                  <a:pt x="1200458" y="2314352"/>
                  <a:pt x="1176399" y="2336072"/>
                  <a:pt x="1153686" y="2336179"/>
                </a:cubicBezTo>
                <a:cubicBezTo>
                  <a:pt x="1119346" y="2332160"/>
                  <a:pt x="1107692" y="2316175"/>
                  <a:pt x="1104232" y="2286725"/>
                </a:cubicBezTo>
                <a:cubicBezTo>
                  <a:pt x="1106579" y="2256226"/>
                  <a:pt x="1126358" y="2231798"/>
                  <a:pt x="1153686" y="2237271"/>
                </a:cubicBezTo>
                <a:cubicBezTo>
                  <a:pt x="1181608" y="2244097"/>
                  <a:pt x="1202506" y="2251970"/>
                  <a:pt x="1203140" y="2286725"/>
                </a:cubicBezTo>
                <a:close/>
              </a:path>
              <a:path w="11691188" h="1780342" stroke="0" extrusionOk="0">
                <a:moveTo>
                  <a:pt x="1897484" y="2094772"/>
                </a:moveTo>
                <a:cubicBezTo>
                  <a:pt x="1891640" y="2150228"/>
                  <a:pt x="1849522" y="2201656"/>
                  <a:pt x="1798576" y="2193680"/>
                </a:cubicBezTo>
                <a:cubicBezTo>
                  <a:pt x="1729647" y="2196227"/>
                  <a:pt x="1694449" y="2144058"/>
                  <a:pt x="1699668" y="2094772"/>
                </a:cubicBezTo>
                <a:cubicBezTo>
                  <a:pt x="1701383" y="2036126"/>
                  <a:pt x="1744164" y="1997072"/>
                  <a:pt x="1798576" y="1995864"/>
                </a:cubicBezTo>
                <a:cubicBezTo>
                  <a:pt x="1855111" y="1994061"/>
                  <a:pt x="1891739" y="2048587"/>
                  <a:pt x="1897484" y="2094772"/>
                </a:cubicBezTo>
                <a:close/>
              </a:path>
              <a:path w="11691188" h="1780342" stroke="0" extrusionOk="0">
                <a:moveTo>
                  <a:pt x="2686625" y="1874603"/>
                </a:moveTo>
                <a:cubicBezTo>
                  <a:pt x="2692146" y="1960306"/>
                  <a:pt x="2640924" y="2010558"/>
                  <a:pt x="2538263" y="2022965"/>
                </a:cubicBezTo>
                <a:cubicBezTo>
                  <a:pt x="2473091" y="2017444"/>
                  <a:pt x="2397901" y="1978293"/>
                  <a:pt x="2389901" y="1874603"/>
                </a:cubicBezTo>
                <a:cubicBezTo>
                  <a:pt x="2398467" y="1793251"/>
                  <a:pt x="2441754" y="1729998"/>
                  <a:pt x="2538263" y="1726241"/>
                </a:cubicBezTo>
                <a:cubicBezTo>
                  <a:pt x="2605346" y="1737495"/>
                  <a:pt x="2692355" y="1796555"/>
                  <a:pt x="2686625" y="1874603"/>
                </a:cubicBezTo>
                <a:close/>
              </a:path>
              <a:path w="11691188" h="1780342" fill="none" stroke="0" extrusionOk="0">
                <a:moveTo>
                  <a:pt x="1270063" y="1078796"/>
                </a:moveTo>
                <a:cubicBezTo>
                  <a:pt x="1071520" y="1052111"/>
                  <a:pt x="810876" y="1038114"/>
                  <a:pt x="584559" y="1045950"/>
                </a:cubicBezTo>
                <a:moveTo>
                  <a:pt x="1874920" y="1438244"/>
                </a:moveTo>
                <a:cubicBezTo>
                  <a:pt x="1780043" y="1465401"/>
                  <a:pt x="1666001" y="1465449"/>
                  <a:pt x="1575062" y="1453945"/>
                </a:cubicBezTo>
                <a:moveTo>
                  <a:pt x="4459430" y="1610962"/>
                </a:moveTo>
                <a:cubicBezTo>
                  <a:pt x="4378553" y="1579464"/>
                  <a:pt x="4325778" y="1557647"/>
                  <a:pt x="4278650" y="1539254"/>
                </a:cubicBezTo>
                <a:moveTo>
                  <a:pt x="7801432" y="1432145"/>
                </a:moveTo>
                <a:cubicBezTo>
                  <a:pt x="7790840" y="1461946"/>
                  <a:pt x="7764646" y="1483221"/>
                  <a:pt x="7729174" y="1510818"/>
                </a:cubicBezTo>
                <a:moveTo>
                  <a:pt x="9236309" y="945971"/>
                </a:moveTo>
                <a:cubicBezTo>
                  <a:pt x="9786915" y="1033760"/>
                  <a:pt x="10102773" y="1106712"/>
                  <a:pt x="10116125" y="1240057"/>
                </a:cubicBezTo>
                <a:moveTo>
                  <a:pt x="11311765" y="632763"/>
                </a:moveTo>
                <a:cubicBezTo>
                  <a:pt x="11230225" y="675117"/>
                  <a:pt x="11052975" y="698751"/>
                  <a:pt x="10919894" y="743045"/>
                </a:cubicBezTo>
                <a:moveTo>
                  <a:pt x="10371599" y="223614"/>
                </a:moveTo>
                <a:cubicBezTo>
                  <a:pt x="10384932" y="237151"/>
                  <a:pt x="10392093" y="254810"/>
                  <a:pt x="10392167" y="275705"/>
                </a:cubicBezTo>
                <a:moveTo>
                  <a:pt x="7869360" y="162868"/>
                </a:moveTo>
                <a:cubicBezTo>
                  <a:pt x="7920978" y="136155"/>
                  <a:pt x="7990111" y="123348"/>
                  <a:pt x="8070167" y="96435"/>
                </a:cubicBezTo>
                <a:moveTo>
                  <a:pt x="5992004" y="194518"/>
                </a:moveTo>
                <a:cubicBezTo>
                  <a:pt x="6014575" y="171003"/>
                  <a:pt x="6043324" y="158093"/>
                  <a:pt x="6089160" y="137234"/>
                </a:cubicBezTo>
                <a:moveTo>
                  <a:pt x="3788810" y="213970"/>
                </a:moveTo>
                <a:cubicBezTo>
                  <a:pt x="3923058" y="227481"/>
                  <a:pt x="4045663" y="240909"/>
                  <a:pt x="4140629" y="269523"/>
                </a:cubicBezTo>
                <a:moveTo>
                  <a:pt x="1116887" y="650690"/>
                </a:moveTo>
                <a:cubicBezTo>
                  <a:pt x="1092774" y="634359"/>
                  <a:pt x="1069823" y="618230"/>
                  <a:pt x="1055454" y="592210"/>
                </a:cubicBezTo>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3187605378">
                  <a:prstGeom prst="cloudCallout">
                    <a:avLst>
                      <a:gd name="adj1" fmla="val -40132"/>
                      <a:gd name="adj2" fmla="val 78443"/>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 Verb phrases and their phrase patterns are essential in describing the functionality of API methods and interpreting user queries. </a:t>
            </a:r>
          </a:p>
        </p:txBody>
      </p:sp>
      <p:sp>
        <p:nvSpPr>
          <p:cNvPr id="18" name="文本框 17">
            <a:extLst>
              <a:ext uri="{FF2B5EF4-FFF2-40B4-BE49-F238E27FC236}">
                <a16:creationId xmlns:a16="http://schemas.microsoft.com/office/drawing/2014/main" id="{C1C4962F-0E8B-41C9-9139-8634AC1304B9}"/>
              </a:ext>
            </a:extLst>
          </p:cNvPr>
          <p:cNvSpPr txBox="1"/>
          <p:nvPr/>
        </p:nvSpPr>
        <p:spPr>
          <a:xfrm>
            <a:off x="0" y="31401"/>
            <a:ext cx="2533991"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Idea</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8" name="音频 7">
            <a:hlinkClick r:id="" action="ppaction://media"/>
            <a:extLst>
              <a:ext uri="{FF2B5EF4-FFF2-40B4-BE49-F238E27FC236}">
                <a16:creationId xmlns:a16="http://schemas.microsoft.com/office/drawing/2014/main" id="{CEBE04C1-8C8C-49C6-961B-87824AFD7CD7}"/>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2297984342"/>
      </p:ext>
    </p:extLst>
  </p:cSld>
  <p:clrMapOvr>
    <a:masterClrMapping/>
  </p:clrMapOvr>
  <mc:AlternateContent xmlns:mc="http://schemas.openxmlformats.org/markup-compatibility/2006">
    <mc:Choice xmlns:p14="http://schemas.microsoft.com/office/powerpoint/2010/main" Requires="p14">
      <p:transition p14:dur="10" advTm="24634"/>
    </mc:Choice>
    <mc:Fallback>
      <p:transition advTm="24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8"/>
                </p:tgtEl>
              </p:cMediaNode>
            </p:audio>
          </p:childTnLst>
        </p:cTn>
      </p:par>
    </p:tnLst>
    <p:bldLst>
      <p:bldP spid="11" grpId="0" animBg="1"/>
      <p:bldP spid="12" grpId="0" animBg="1"/>
      <p:bldP spid="13"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961" y="1288374"/>
            <a:ext cx="11229548" cy="2537751"/>
          </a:xfrm>
          <a:prstGeom prst="rect">
            <a:avLst/>
          </a:prstGeom>
        </p:spPr>
      </p:pic>
      <p:sp>
        <p:nvSpPr>
          <p:cNvPr id="4" name="矩形 3"/>
          <p:cNvSpPr/>
          <p:nvPr/>
        </p:nvSpPr>
        <p:spPr>
          <a:xfrm>
            <a:off x="1843314" y="4050648"/>
            <a:ext cx="9593943" cy="2308324"/>
          </a:xfrm>
          <a:prstGeom prst="rect">
            <a:avLst/>
          </a:prstGeom>
        </p:spPr>
        <p:txBody>
          <a:bodyPr wrap="square">
            <a:spAutoFit/>
          </a:bodyPr>
          <a:lstStyle/>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Functionality Sentence (</a:t>
            </a:r>
            <a:r>
              <a:rPr lang="en-US" altLang="zh-CN" sz="2400" b="1" dirty="0" err="1">
                <a:latin typeface="Times New Roman" panose="02020603050405020304" pitchFamily="18" charset="0"/>
                <a:cs typeface="Times New Roman" panose="02020603050405020304" pitchFamily="18" charset="0"/>
              </a:rPr>
              <a:t>f_sentence</a:t>
            </a:r>
            <a:r>
              <a:rPr lang="en-US" altLang="zh-CN" sz="2400" b="1"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This operation converts a Stringfield Name into an equivalent array of NameComponents</a:t>
            </a:r>
            <a:endParaRPr lang="en-US" altLang="zh-CN" sz="24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Functionality Verb (</a:t>
            </a:r>
            <a:r>
              <a:rPr lang="en-US" altLang="zh-CN" sz="2400" b="1" dirty="0" err="1">
                <a:latin typeface="Times New Roman" panose="02020603050405020304" pitchFamily="18" charset="0"/>
                <a:cs typeface="Times New Roman" panose="02020603050405020304" pitchFamily="18" charset="0"/>
              </a:rPr>
              <a:t>f_verb</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convert</a:t>
            </a:r>
          </a:p>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Functionality Category (</a:t>
            </a:r>
            <a:r>
              <a:rPr lang="en-US" altLang="zh-CN" sz="2400" b="1" dirty="0" err="1">
                <a:latin typeface="Times New Roman" panose="02020603050405020304" pitchFamily="18" charset="0"/>
                <a:cs typeface="Times New Roman" panose="02020603050405020304" pitchFamily="18" charset="0"/>
              </a:rPr>
              <a:t>f_category</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“convert/transform/parse” </a:t>
            </a:r>
            <a:r>
              <a:rPr lang="en-US" altLang="zh-CN" sz="2400" dirty="0" err="1">
                <a:latin typeface="Times New Roman" panose="02020603050405020304" pitchFamily="18" charset="0"/>
                <a:cs typeface="Times New Roman" panose="02020603050405020304" pitchFamily="18" charset="0"/>
              </a:rPr>
              <a:t>f_category</a:t>
            </a:r>
            <a:r>
              <a:rPr lang="en-US" altLang="zh-CN" sz="2400" dirty="0">
                <a:latin typeface="Times New Roman" panose="02020603050405020304" pitchFamily="18" charset="0"/>
                <a:cs typeface="Times New Roman" panose="02020603050405020304" pitchFamily="18" charset="0"/>
              </a:rPr>
              <a:t>, defined as “transform something into other forms”</a:t>
            </a:r>
          </a:p>
          <a:p>
            <a:pPr marL="342900" indent="-342900">
              <a:buFont typeface="Wingdings" panose="05000000000000000000" pitchFamily="2" charset="2"/>
              <a:buChar char="Ø"/>
            </a:pPr>
            <a:r>
              <a:rPr lang="en-US" altLang="zh-CN" sz="2400" b="1" dirty="0">
                <a:latin typeface="Times New Roman" panose="02020603050405020304" pitchFamily="18" charset="0"/>
                <a:cs typeface="Times New Roman" panose="02020603050405020304" pitchFamily="18" charset="0"/>
              </a:rPr>
              <a:t>Phrase Pattern (</a:t>
            </a:r>
            <a:r>
              <a:rPr lang="en-US" altLang="zh-CN" sz="2400" b="1" dirty="0" err="1">
                <a:latin typeface="Times New Roman" panose="02020603050405020304" pitchFamily="18" charset="0"/>
                <a:cs typeface="Times New Roman" panose="02020603050405020304" pitchFamily="18" charset="0"/>
              </a:rPr>
              <a:t>p_pattern</a:t>
            </a:r>
            <a:r>
              <a:rPr lang="en-US" altLang="zh-CN"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V {source} to/as/into {goal}</a:t>
            </a:r>
            <a:endParaRPr lang="zh-CN" altLang="en-US" sz="2400" dirty="0">
              <a:latin typeface="Times New Roman" panose="02020603050405020304" pitchFamily="18" charset="0"/>
              <a:cs typeface="Times New Roman" panose="02020603050405020304" pitchFamily="18" charset="0"/>
            </a:endParaRPr>
          </a:p>
        </p:txBody>
      </p:sp>
      <p:sp>
        <p:nvSpPr>
          <p:cNvPr id="13" name="矩形 12">
            <a:extLst>
              <a:ext uri="{FF2B5EF4-FFF2-40B4-BE49-F238E27FC236}">
                <a16:creationId xmlns:a16="http://schemas.microsoft.com/office/drawing/2014/main" id="{22183931-29B0-2B4E-A547-9C5F97D57B65}"/>
              </a:ext>
            </a:extLst>
          </p:cNvPr>
          <p:cNvSpPr/>
          <p:nvPr/>
        </p:nvSpPr>
        <p:spPr>
          <a:xfrm>
            <a:off x="2632264" y="3653062"/>
            <a:ext cx="7192942" cy="461665"/>
          </a:xfrm>
          <a:prstGeom prst="rect">
            <a:avLst/>
          </a:prstGeom>
        </p:spPr>
        <p:txBody>
          <a:bodyPr wrap="square">
            <a:spAutoFit/>
          </a:bodyPr>
          <a:lstStyle/>
          <a:p>
            <a:pPr algn="ctr"/>
            <a:r>
              <a:rPr lang="en-US" altLang="zh-CN" sz="2400" b="1" dirty="0">
                <a:latin typeface="Times New Roman" panose="02020603050405020304" pitchFamily="18" charset="0"/>
                <a:cs typeface="Times New Roman" panose="02020603050405020304" pitchFamily="18" charset="0"/>
              </a:rPr>
              <a:t>Example</a:t>
            </a:r>
          </a:p>
        </p:txBody>
      </p:sp>
      <p:sp>
        <p:nvSpPr>
          <p:cNvPr id="7" name="文本框 6">
            <a:extLst>
              <a:ext uri="{FF2B5EF4-FFF2-40B4-BE49-F238E27FC236}">
                <a16:creationId xmlns:a16="http://schemas.microsoft.com/office/drawing/2014/main" id="{A82AF375-E959-403B-8CA3-C5584AC81001}"/>
              </a:ext>
            </a:extLst>
          </p:cNvPr>
          <p:cNvSpPr txBox="1"/>
          <p:nvPr/>
        </p:nvSpPr>
        <p:spPr>
          <a:xfrm>
            <a:off x="0" y="31401"/>
            <a:ext cx="4597637"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Terminology Model</a:t>
            </a:r>
          </a:p>
        </p:txBody>
      </p:sp>
      <p:pic>
        <p:nvPicPr>
          <p:cNvPr id="12" name="音频 11">
            <a:hlinkClick r:id="" action="ppaction://media"/>
            <a:extLst>
              <a:ext uri="{FF2B5EF4-FFF2-40B4-BE49-F238E27FC236}">
                <a16:creationId xmlns:a16="http://schemas.microsoft.com/office/drawing/2014/main" id="{F4D8FF73-EE50-4A49-A5A7-7DDFCCCC13A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4228682298"/>
      </p:ext>
    </p:extLst>
  </p:cSld>
  <p:clrMapOvr>
    <a:masterClrMapping/>
  </p:clrMapOvr>
  <mc:AlternateContent xmlns:mc="http://schemas.openxmlformats.org/markup-compatibility/2006">
    <mc:Choice xmlns:p14="http://schemas.microsoft.com/office/powerpoint/2010/main" Requires="p14">
      <p:transition p14:dur="10" advTm="72277"/>
    </mc:Choice>
    <mc:Fallback>
      <p:transition advTm="72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12"/>
                </p:tgtEl>
              </p:cMediaNode>
            </p:audio>
          </p:childTnLst>
        </p:cTn>
      </p:par>
    </p:tnLst>
    <p:bldLst>
      <p:bldP spid="13"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19.5|8.1"/>
</p:tagLst>
</file>

<file path=ppt/tags/tag10.xml><?xml version="1.0" encoding="utf-8"?>
<p:tagLst xmlns:a="http://schemas.openxmlformats.org/drawingml/2006/main" xmlns:r="http://schemas.openxmlformats.org/officeDocument/2006/relationships" xmlns:p="http://schemas.openxmlformats.org/presentationml/2006/main">
  <p:tag name="TIMING" val="|2.3"/>
</p:tagLst>
</file>

<file path=ppt/tags/tag2.xml><?xml version="1.0" encoding="utf-8"?>
<p:tagLst xmlns:a="http://schemas.openxmlformats.org/drawingml/2006/main" xmlns:r="http://schemas.openxmlformats.org/officeDocument/2006/relationships" xmlns:p="http://schemas.openxmlformats.org/presentationml/2006/main">
  <p:tag name="TIMING" val="|6.1"/>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1|12.5"/>
</p:tagLst>
</file>

<file path=ppt/tags/tag7.xml><?xml version="1.0" encoding="utf-8"?>
<p:tagLst xmlns:a="http://schemas.openxmlformats.org/drawingml/2006/main" xmlns:r="http://schemas.openxmlformats.org/officeDocument/2006/relationships" xmlns:p="http://schemas.openxmlformats.org/presentationml/2006/main">
  <p:tag name="TIMING" val="|1|7.7|5.2"/>
</p:tagLst>
</file>

<file path=ppt/tags/tag8.xml><?xml version="1.0" encoding="utf-8"?>
<p:tagLst xmlns:a="http://schemas.openxmlformats.org/drawingml/2006/main" xmlns:r="http://schemas.openxmlformats.org/officeDocument/2006/relationships" xmlns:p="http://schemas.openxmlformats.org/presentationml/2006/main">
  <p:tag name="TIMING" val="|1.8|7.4|10.1|9.3"/>
</p:tagLst>
</file>

<file path=ppt/tags/tag9.xml><?xml version="1.0" encoding="utf-8"?>
<p:tagLst xmlns:a="http://schemas.openxmlformats.org/drawingml/2006/main" xmlns:r="http://schemas.openxmlformats.org/officeDocument/2006/relationships" xmlns:p="http://schemas.openxmlformats.org/presentationml/2006/main">
  <p:tag name="TIMING" val="|29.3|9.4"/>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40868</TotalTime>
  <Words>2963</Words>
  <Application>Microsoft Office PowerPoint</Application>
  <PresentationFormat>宽屏</PresentationFormat>
  <Paragraphs>253</Paragraphs>
  <Slides>25</Slides>
  <Notes>25</Notes>
  <HiddenSlides>3</HiddenSlides>
  <MMClips>22</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Kaiti SC</vt:lpstr>
      <vt:lpstr>Microsoft YaHei UI</vt:lpstr>
      <vt:lpstr>等线</vt:lpstr>
      <vt:lpstr>微软雅黑</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liu Mingwei</cp:lastModifiedBy>
  <cp:revision>2696</cp:revision>
  <dcterms:created xsi:type="dcterms:W3CDTF">2018-10-08T09:28:09Z</dcterms:created>
  <dcterms:modified xsi:type="dcterms:W3CDTF">2022-10-19T12:26:26Z</dcterms:modified>
</cp:coreProperties>
</file>